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8" r:id="rId6"/>
    <p:sldId id="259" r:id="rId7"/>
    <p:sldId id="278" r:id="rId8"/>
    <p:sldId id="285" r:id="rId9"/>
    <p:sldId id="280" r:id="rId10"/>
    <p:sldId id="281" r:id="rId11"/>
    <p:sldId id="282" r:id="rId12"/>
    <p:sldId id="283" r:id="rId13"/>
    <p:sldId id="284" r:id="rId14"/>
    <p:sldId id="260" r:id="rId15"/>
    <p:sldId id="266" r:id="rId16"/>
    <p:sldId id="267" r:id="rId17"/>
    <p:sldId id="268" r:id="rId18"/>
    <p:sldId id="269" r:id="rId19"/>
    <p:sldId id="270" r:id="rId20"/>
    <p:sldId id="272" r:id="rId21"/>
    <p:sldId id="261" r:id="rId22"/>
    <p:sldId id="262" r:id="rId23"/>
    <p:sldId id="276" r:id="rId24"/>
    <p:sldId id="273" r:id="rId25"/>
    <p:sldId id="274" r:id="rId26"/>
    <p:sldId id="275" r:id="rId27"/>
    <p:sldId id="277" r:id="rId28"/>
  </p:sldIdLst>
  <p:sldSz cx="12192000" cy="6858000"/>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1720"/>
    <a:srgbClr val="4A7EBB"/>
    <a:srgbClr val="162230"/>
    <a:srgbClr val="7F7F7F"/>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napToObjects="1">
      <p:cViewPr varScale="1">
        <p:scale>
          <a:sx n="86" d="100"/>
          <a:sy n="86" d="100"/>
        </p:scale>
        <p:origin x="562" y="4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14F915-DDDE-4CAA-895D-614564BB8837}" type="datetimeFigureOut">
              <a:rPr lang="en-GB" smtClean="0"/>
              <a:t>29/07/2020</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B5884-7D75-46CC-B688-7B54B2BD8EAE}" type="slidenum">
              <a:rPr lang="en-GB" smtClean="0"/>
              <a:t>‹N›</a:t>
            </a:fld>
            <a:endParaRPr lang="en-GB"/>
          </a:p>
        </p:txBody>
      </p:sp>
    </p:spTree>
    <p:extLst>
      <p:ext uri="{BB962C8B-B14F-4D97-AF65-F5344CB8AC3E}">
        <p14:creationId xmlns:p14="http://schemas.microsoft.com/office/powerpoint/2010/main" val="3669703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D4C5A5-33D0-4441-96FE-163C8B7C9D3F}" type="datetimeFigureOut">
              <a:rPr lang="en-GB" smtClean="0"/>
              <a:t>29/07/2020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04E1B5-63BC-4334-9D81-D58D41015F1C}" type="slidenum">
              <a:rPr lang="en-GB" smtClean="0"/>
              <a:t>‹N›</a:t>
            </a:fld>
            <a:endParaRPr lang="en-GB"/>
          </a:p>
        </p:txBody>
      </p:sp>
    </p:spTree>
    <p:extLst>
      <p:ext uri="{BB962C8B-B14F-4D97-AF65-F5344CB8AC3E}">
        <p14:creationId xmlns:p14="http://schemas.microsoft.com/office/powerpoint/2010/main" val="345047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a:t>
            </a:fld>
            <a:endParaRPr lang="en-GB"/>
          </a:p>
        </p:txBody>
      </p:sp>
    </p:spTree>
    <p:extLst>
      <p:ext uri="{BB962C8B-B14F-4D97-AF65-F5344CB8AC3E}">
        <p14:creationId xmlns:p14="http://schemas.microsoft.com/office/powerpoint/2010/main" val="2294412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11</a:t>
            </a:fld>
            <a:endParaRPr lang="en-GB"/>
          </a:p>
        </p:txBody>
      </p:sp>
    </p:spTree>
    <p:extLst>
      <p:ext uri="{BB962C8B-B14F-4D97-AF65-F5344CB8AC3E}">
        <p14:creationId xmlns:p14="http://schemas.microsoft.com/office/powerpoint/2010/main" val="57640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18</a:t>
            </a:fld>
            <a:endParaRPr lang="en-GB"/>
          </a:p>
        </p:txBody>
      </p:sp>
    </p:spTree>
    <p:extLst>
      <p:ext uri="{BB962C8B-B14F-4D97-AF65-F5344CB8AC3E}">
        <p14:creationId xmlns:p14="http://schemas.microsoft.com/office/powerpoint/2010/main" val="1263680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19</a:t>
            </a:fld>
            <a:endParaRPr lang="en-GB"/>
          </a:p>
        </p:txBody>
      </p:sp>
    </p:spTree>
    <p:extLst>
      <p:ext uri="{BB962C8B-B14F-4D97-AF65-F5344CB8AC3E}">
        <p14:creationId xmlns:p14="http://schemas.microsoft.com/office/powerpoint/2010/main" val="2559495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20</a:t>
            </a:fld>
            <a:endParaRPr lang="en-GB"/>
          </a:p>
        </p:txBody>
      </p:sp>
    </p:spTree>
    <p:extLst>
      <p:ext uri="{BB962C8B-B14F-4D97-AF65-F5344CB8AC3E}">
        <p14:creationId xmlns:p14="http://schemas.microsoft.com/office/powerpoint/2010/main" val="182724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3</a:t>
            </a:fld>
            <a:endParaRPr lang="en-GB"/>
          </a:p>
        </p:txBody>
      </p:sp>
    </p:spTree>
    <p:extLst>
      <p:ext uri="{BB962C8B-B14F-4D97-AF65-F5344CB8AC3E}">
        <p14:creationId xmlns:p14="http://schemas.microsoft.com/office/powerpoint/2010/main" val="2082459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21</a:t>
            </a:fld>
            <a:endParaRPr lang="en-GB"/>
          </a:p>
        </p:txBody>
      </p:sp>
    </p:spTree>
    <p:extLst>
      <p:ext uri="{BB962C8B-B14F-4D97-AF65-F5344CB8AC3E}">
        <p14:creationId xmlns:p14="http://schemas.microsoft.com/office/powerpoint/2010/main" val="3016199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22</a:t>
            </a:fld>
            <a:endParaRPr lang="en-GB"/>
          </a:p>
        </p:txBody>
      </p:sp>
    </p:spTree>
    <p:extLst>
      <p:ext uri="{BB962C8B-B14F-4D97-AF65-F5344CB8AC3E}">
        <p14:creationId xmlns:p14="http://schemas.microsoft.com/office/powerpoint/2010/main" val="2623097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23</a:t>
            </a:fld>
            <a:endParaRPr lang="en-GB"/>
          </a:p>
        </p:txBody>
      </p:sp>
    </p:spTree>
    <p:extLst>
      <p:ext uri="{BB962C8B-B14F-4D97-AF65-F5344CB8AC3E}">
        <p14:creationId xmlns:p14="http://schemas.microsoft.com/office/powerpoint/2010/main" val="3885485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E04E1B5-63BC-4334-9D81-D58D41015F1C}" type="slidenum">
              <a:rPr lang="en-GB" smtClean="0"/>
              <a:t>24</a:t>
            </a:fld>
            <a:endParaRPr lang="en-GB"/>
          </a:p>
        </p:txBody>
      </p:sp>
    </p:spTree>
    <p:extLst>
      <p:ext uri="{BB962C8B-B14F-4D97-AF65-F5344CB8AC3E}">
        <p14:creationId xmlns:p14="http://schemas.microsoft.com/office/powerpoint/2010/main" val="2077657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ec7cf6a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8ec7cf6a99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8ec7cf6a99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ec7cf6a9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8ec7cf6a9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8ec7cf6a99_0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ec7cf6a9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8ec7cf6a99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8ec7cf6a99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ec7cf6a99_1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8ec7cf6a99_13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8ec7cf6a99_13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p:spPr>
        <p:txBody>
          <a:bodyPr/>
          <a:lstStyle/>
          <a:p>
            <a:r>
              <a:rPr lang="it-IT"/>
              <a:t>Fare clic per modificare stile</a:t>
            </a:r>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29/07/2020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21687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29/07/2020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404128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609600" y="274639"/>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29/07/2020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358095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29/07/2020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321266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29/07/2020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201747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2C790A91-0F3D-9944-94EF-F5C93CDE0643}" type="datetimeFigureOut">
              <a:rPr lang="it-IT" smtClean="0"/>
              <a:t>29/07/2020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61006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2C790A91-0F3D-9944-94EF-F5C93CDE0643}" type="datetimeFigureOut">
              <a:rPr lang="it-IT" smtClean="0"/>
              <a:t>29/07/2020</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201536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2C790A91-0F3D-9944-94EF-F5C93CDE0643}" type="datetimeFigureOut">
              <a:rPr lang="it-IT" smtClean="0"/>
              <a:t>29/07/2020</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769511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2C790A91-0F3D-9944-94EF-F5C93CDE0643}" type="datetimeFigureOut">
              <a:rPr lang="it-IT" smtClean="0"/>
              <a:t>29/07/2020</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23462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29/07/2020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74824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29/07/2020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659101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90A91-0F3D-9944-94EF-F5C93CDE0643}" type="datetimeFigureOut">
              <a:rPr lang="it-IT" smtClean="0"/>
              <a:t>29/07/2020</a:t>
            </a:fld>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A2948-A980-434D-BAB3-FF8DF2F4692E}" type="slidenum">
              <a:rPr lang="it-IT" smtClean="0"/>
              <a:t>‹N›</a:t>
            </a:fld>
            <a:endParaRPr lang="it-IT"/>
          </a:p>
        </p:txBody>
      </p:sp>
    </p:spTree>
    <p:extLst>
      <p:ext uri="{BB962C8B-B14F-4D97-AF65-F5344CB8AC3E}">
        <p14:creationId xmlns:p14="http://schemas.microsoft.com/office/powerpoint/2010/main" val="172220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ompl.kavrakilab.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microsoft.com/office/2007/relationships/media" Target="../media/media3.mp4"/><Relationship Id="rId7" Type="http://schemas.openxmlformats.org/officeDocument/2006/relationships/slideLayout" Target="../slideLayouts/slideLayout1.xml"/><Relationship Id="rId12" Type="http://schemas.openxmlformats.org/officeDocument/2006/relationships/image" Target="../media/image4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39.png"/><Relationship Id="rId5" Type="http://schemas.microsoft.com/office/2007/relationships/media" Target="../media/media4.mp4"/><Relationship Id="rId10" Type="http://schemas.openxmlformats.org/officeDocument/2006/relationships/image" Target="../media/image38.png"/><Relationship Id="rId4" Type="http://schemas.openxmlformats.org/officeDocument/2006/relationships/video" Target="../media/media3.mp4"/><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7.pn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robotics.cs.unc.edu/PRRTS/index.html" TargetMode="Externa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10"/>
          <p:cNvSpPr/>
          <p:nvPr/>
        </p:nvSpPr>
        <p:spPr>
          <a:xfrm>
            <a:off x="0" y="5325778"/>
            <a:ext cx="12192000" cy="1532759"/>
          </a:xfrm>
          <a:prstGeom prst="rect">
            <a:avLst/>
          </a:prstGeom>
          <a:solidFill>
            <a:srgbClr val="FFDC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pic>
        <p:nvPicPr>
          <p:cNvPr id="9" name="Immagine 8" descr="bann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0" y="0"/>
            <a:ext cx="12860652" cy="1107995"/>
          </a:xfrm>
          <a:prstGeom prst="rect">
            <a:avLst/>
          </a:prstGeom>
        </p:spPr>
      </p:pic>
      <p:sp>
        <p:nvSpPr>
          <p:cNvPr id="10" name="CasellaDiTesto 9"/>
          <p:cNvSpPr txBox="1"/>
          <p:nvPr/>
        </p:nvSpPr>
        <p:spPr>
          <a:xfrm>
            <a:off x="1522088" y="1070246"/>
            <a:ext cx="9110186" cy="923330"/>
          </a:xfrm>
          <a:prstGeom prst="rect">
            <a:avLst/>
          </a:prstGeom>
          <a:noFill/>
        </p:spPr>
        <p:txBody>
          <a:bodyPr wrap="none" rtlCol="0">
            <a:spAutoFit/>
          </a:bodyPr>
          <a:lstStyle/>
          <a:p>
            <a:r>
              <a:rPr lang="it-IT" sz="2800" dirty="0">
                <a:solidFill>
                  <a:srgbClr val="971720"/>
                </a:solidFill>
                <a:latin typeface="Century Gothic"/>
                <a:cs typeface="Century Gothic"/>
              </a:rPr>
              <a:t>D</a:t>
            </a:r>
            <a:r>
              <a:rPr lang="it-IT" dirty="0">
                <a:solidFill>
                  <a:srgbClr val="162230"/>
                </a:solidFill>
                <a:latin typeface="Century Gothic"/>
                <a:cs typeface="Century Gothic"/>
              </a:rPr>
              <a:t>IPARTIMENTO DI </a:t>
            </a:r>
            <a:r>
              <a:rPr lang="it-IT" sz="2800" dirty="0">
                <a:solidFill>
                  <a:srgbClr val="971720"/>
                </a:solidFill>
                <a:latin typeface="Century Gothic"/>
                <a:cs typeface="Century Gothic"/>
              </a:rPr>
              <a:t>I</a:t>
            </a:r>
            <a:r>
              <a:rPr lang="it-IT" dirty="0">
                <a:solidFill>
                  <a:srgbClr val="162230"/>
                </a:solidFill>
                <a:latin typeface="Century Gothic"/>
                <a:cs typeface="Century Gothic"/>
              </a:rPr>
              <a:t>NGEGNERIA</a:t>
            </a:r>
            <a:r>
              <a:rPr lang="it-IT" dirty="0">
                <a:latin typeface="Century Gothic"/>
                <a:cs typeface="Century Gothic"/>
              </a:rPr>
              <a:t> </a:t>
            </a:r>
            <a:r>
              <a:rPr lang="it-IT" sz="2800" dirty="0">
                <a:solidFill>
                  <a:srgbClr val="971720"/>
                </a:solidFill>
                <a:latin typeface="Century Gothic"/>
                <a:cs typeface="Century Gothic"/>
              </a:rPr>
              <a:t>E</a:t>
            </a:r>
            <a:r>
              <a:rPr lang="it-IT" dirty="0">
                <a:solidFill>
                  <a:srgbClr val="162230"/>
                </a:solidFill>
                <a:latin typeface="Century Gothic"/>
                <a:cs typeface="Century Gothic"/>
              </a:rPr>
              <a:t>LETTRICA E </a:t>
            </a:r>
            <a:r>
              <a:rPr lang="it-IT" sz="2800" dirty="0">
                <a:solidFill>
                  <a:srgbClr val="971720"/>
                </a:solidFill>
                <a:latin typeface="Century Gothic"/>
                <a:cs typeface="Century Gothic"/>
              </a:rPr>
              <a:t>T</a:t>
            </a:r>
            <a:r>
              <a:rPr lang="it-IT" dirty="0">
                <a:solidFill>
                  <a:srgbClr val="162230"/>
                </a:solidFill>
                <a:latin typeface="Century Gothic"/>
                <a:cs typeface="Century Gothic"/>
              </a:rPr>
              <a:t>ECNOLOGIE DEL</a:t>
            </a:r>
            <a:r>
              <a:rPr lang="it-IT" dirty="0">
                <a:latin typeface="Century Gothic"/>
                <a:cs typeface="Century Gothic"/>
              </a:rPr>
              <a:t>L’</a:t>
            </a:r>
            <a:r>
              <a:rPr lang="it-IT" sz="2800" dirty="0">
                <a:solidFill>
                  <a:srgbClr val="971720"/>
                </a:solidFill>
                <a:latin typeface="Century Gothic"/>
                <a:cs typeface="Century Gothic"/>
              </a:rPr>
              <a:t>I</a:t>
            </a:r>
            <a:r>
              <a:rPr lang="it-IT" dirty="0">
                <a:solidFill>
                  <a:srgbClr val="162230"/>
                </a:solidFill>
                <a:latin typeface="Century Gothic"/>
                <a:cs typeface="Century Gothic"/>
              </a:rPr>
              <a:t>NFORMAZIONE</a:t>
            </a:r>
          </a:p>
          <a:p>
            <a:endParaRPr lang="it-IT" sz="800" dirty="0">
              <a:solidFill>
                <a:srgbClr val="162230"/>
              </a:solidFill>
              <a:latin typeface="Century Gothic"/>
              <a:cs typeface="Century Gothic"/>
            </a:endParaRPr>
          </a:p>
          <a:p>
            <a:r>
              <a:rPr lang="it-IT" dirty="0">
                <a:solidFill>
                  <a:srgbClr val="162230"/>
                </a:solidFill>
                <a:latin typeface="Century Gothic"/>
                <a:cs typeface="Century Gothic"/>
              </a:rPr>
              <a:t>SCUOLA POLITECNICA E DELLE SCIENZE DI BASE</a:t>
            </a:r>
          </a:p>
        </p:txBody>
      </p:sp>
      <p:sp>
        <p:nvSpPr>
          <p:cNvPr id="12" name="CasellaDiTesto 11"/>
          <p:cNvSpPr txBox="1"/>
          <p:nvPr/>
        </p:nvSpPr>
        <p:spPr>
          <a:xfrm>
            <a:off x="1539603" y="2182228"/>
            <a:ext cx="9075155" cy="400110"/>
          </a:xfrm>
          <a:prstGeom prst="rect">
            <a:avLst/>
          </a:prstGeom>
          <a:noFill/>
        </p:spPr>
        <p:txBody>
          <a:bodyPr wrap="square" rtlCol="0">
            <a:spAutoFit/>
          </a:bodyPr>
          <a:lstStyle/>
          <a:p>
            <a:pPr algn="ctr"/>
            <a:r>
              <a:rPr lang="it-IT" sz="2000" b="1" dirty="0">
                <a:solidFill>
                  <a:srgbClr val="162230"/>
                </a:solidFill>
                <a:latin typeface="Century Gothic"/>
                <a:cs typeface="Century Gothic"/>
              </a:rPr>
              <a:t>LAUREA MAGISTRALE IN INGEGNERIA DELL’AUTOMAZIONE</a:t>
            </a:r>
          </a:p>
        </p:txBody>
      </p:sp>
      <p:sp>
        <p:nvSpPr>
          <p:cNvPr id="13" name="CasellaDiTesto 12"/>
          <p:cNvSpPr txBox="1"/>
          <p:nvPr/>
        </p:nvSpPr>
        <p:spPr>
          <a:xfrm>
            <a:off x="224293" y="3296696"/>
            <a:ext cx="2432078" cy="1908215"/>
          </a:xfrm>
          <a:prstGeom prst="rect">
            <a:avLst/>
          </a:prstGeom>
          <a:noFill/>
        </p:spPr>
        <p:txBody>
          <a:bodyPr wrap="square" rtlCol="0">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latin typeface="Century Gothic"/>
                <a:cs typeface="Century Gothic"/>
              </a:rPr>
              <a:t>S</a:t>
            </a:r>
            <a:r>
              <a:rPr lang="it-IT" sz="1400" dirty="0">
                <a:latin typeface="Century Gothic"/>
              </a:rPr>
              <a:t>tudenti:</a:t>
            </a:r>
          </a:p>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100" dirty="0">
                <a:latin typeface="Century Gothic"/>
              </a:rPr>
              <a:t>Andrea Cavaliere M58/240</a:t>
            </a:r>
          </a:p>
          <a:p>
            <a:pPr>
              <a:spcBef>
                <a:spcPts val="1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100" dirty="0">
                <a:latin typeface="Century Gothic"/>
              </a:rPr>
              <a:t>Marco Caianiello M58/242</a:t>
            </a:r>
          </a:p>
          <a:p>
            <a:pPr>
              <a:spcBef>
                <a:spcPts val="1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100" dirty="0">
                <a:latin typeface="Century Gothic"/>
              </a:rPr>
              <a:t>Pierluigi </a:t>
            </a:r>
            <a:r>
              <a:rPr lang="it-IT" sz="1100" dirty="0" err="1">
                <a:latin typeface="Century Gothic"/>
              </a:rPr>
              <a:t>Porreca</a:t>
            </a:r>
            <a:r>
              <a:rPr lang="it-IT" sz="1100" dirty="0">
                <a:latin typeface="Century Gothic"/>
              </a:rPr>
              <a:t> M58/259</a:t>
            </a:r>
          </a:p>
          <a:p>
            <a:pPr>
              <a:spcBef>
                <a:spcPts val="1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it-IT" sz="1100" dirty="0">
              <a:latin typeface="Century Gothic"/>
            </a:endParaRPr>
          </a:p>
        </p:txBody>
      </p:sp>
      <p:sp>
        <p:nvSpPr>
          <p:cNvPr id="4" name="CasellaDiTesto 3">
            <a:extLst>
              <a:ext uri="{FF2B5EF4-FFF2-40B4-BE49-F238E27FC236}">
                <a16:creationId xmlns:a16="http://schemas.microsoft.com/office/drawing/2014/main" id="{307E1AE2-22D6-4754-9A36-D74FF6B2484D}"/>
              </a:ext>
            </a:extLst>
          </p:cNvPr>
          <p:cNvSpPr txBox="1"/>
          <p:nvPr/>
        </p:nvSpPr>
        <p:spPr>
          <a:xfrm>
            <a:off x="2545208" y="2640744"/>
            <a:ext cx="6973384" cy="646331"/>
          </a:xfrm>
          <a:prstGeom prst="rect">
            <a:avLst/>
          </a:prstGeom>
          <a:noFill/>
        </p:spPr>
        <p:txBody>
          <a:bodyPr wrap="none" rtlCol="0">
            <a:spAutoFit/>
          </a:bodyPr>
          <a:lstStyle/>
          <a:p>
            <a:pPr algn="ctr"/>
            <a:r>
              <a:rPr lang="it-IT" dirty="0">
                <a:solidFill>
                  <a:srgbClr val="971720"/>
                </a:solidFill>
                <a:latin typeface="Century Gothic"/>
                <a:cs typeface="Century Gothic"/>
              </a:rPr>
              <a:t>Elaborato per corso di Sistemi e Governo dei Robot:</a:t>
            </a:r>
            <a:br>
              <a:rPr lang="it-IT" dirty="0">
                <a:solidFill>
                  <a:srgbClr val="971720"/>
                </a:solidFill>
                <a:latin typeface="Century Gothic"/>
                <a:cs typeface="Century Gothic"/>
              </a:rPr>
            </a:br>
            <a:r>
              <a:rPr lang="it-IT" dirty="0">
                <a:solidFill>
                  <a:srgbClr val="971720"/>
                </a:solidFill>
                <a:latin typeface="Century Gothic"/>
                <a:cs typeface="Century Gothic"/>
              </a:rPr>
              <a:t>Robot di servizio in ambiente ospedaliero, analisi e confronto</a:t>
            </a:r>
          </a:p>
        </p:txBody>
      </p:sp>
      <p:sp>
        <p:nvSpPr>
          <p:cNvPr id="18" name="CasellaDiTesto 17">
            <a:extLst>
              <a:ext uri="{FF2B5EF4-FFF2-40B4-BE49-F238E27FC236}">
                <a16:creationId xmlns:a16="http://schemas.microsoft.com/office/drawing/2014/main" id="{6C06AF86-7986-4F7A-AB2E-CEC0C4DC0D5B}"/>
              </a:ext>
            </a:extLst>
          </p:cNvPr>
          <p:cNvSpPr txBox="1"/>
          <p:nvPr/>
        </p:nvSpPr>
        <p:spPr>
          <a:xfrm>
            <a:off x="9535629" y="3368401"/>
            <a:ext cx="2432078" cy="1107996"/>
          </a:xfrm>
          <a:prstGeom prst="rect">
            <a:avLst/>
          </a:prstGeom>
          <a:noFill/>
        </p:spPr>
        <p:txBody>
          <a:bodyPr wrap="square" rtlCol="0">
            <a:spAutoFit/>
          </a:bodyPr>
          <a:lstStyle/>
          <a:p>
            <a:pPr algn="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latin typeface="Century Gothic"/>
                <a:cs typeface="Century Gothic"/>
              </a:rPr>
              <a:t>Docente:</a:t>
            </a:r>
          </a:p>
          <a:p>
            <a:pPr algn="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100" dirty="0">
                <a:latin typeface="Century Gothic"/>
                <a:cs typeface="Century Gothic"/>
              </a:rPr>
              <a:t>Gent.mo Prof.</a:t>
            </a:r>
          </a:p>
          <a:p>
            <a:pPr algn="r">
              <a:spcBef>
                <a:spcPts val="1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100" dirty="0">
                <a:latin typeface="Century Gothic"/>
                <a:cs typeface="Century Gothic"/>
              </a:rPr>
              <a:t>Alberto Finzi</a:t>
            </a:r>
            <a:endParaRPr lang="it-IT" sz="1400" dirty="0">
              <a:latin typeface="Century Gothic"/>
            </a:endParaRPr>
          </a:p>
        </p:txBody>
      </p:sp>
      <p:pic>
        <p:nvPicPr>
          <p:cNvPr id="5" name="Immagine 4" descr="Immagine che contiene sedendo, tavolo, portatile, computer&#10;&#10;Descrizione generata automaticamente">
            <a:extLst>
              <a:ext uri="{FF2B5EF4-FFF2-40B4-BE49-F238E27FC236}">
                <a16:creationId xmlns:a16="http://schemas.microsoft.com/office/drawing/2014/main" id="{F92EAC8A-1268-4A63-A3A0-F9A76F3FC58B}"/>
              </a:ext>
            </a:extLst>
          </p:cNvPr>
          <p:cNvPicPr>
            <a:picLocks noChangeAspect="1"/>
          </p:cNvPicPr>
          <p:nvPr/>
        </p:nvPicPr>
        <p:blipFill>
          <a:blip r:embed="rId3"/>
          <a:stretch>
            <a:fillRect/>
          </a:stretch>
        </p:blipFill>
        <p:spPr>
          <a:xfrm>
            <a:off x="-80202" y="5252944"/>
            <a:ext cx="2165100" cy="1774489"/>
          </a:xfrm>
          <a:prstGeom prst="rect">
            <a:avLst/>
          </a:prstGeom>
        </p:spPr>
      </p:pic>
      <p:pic>
        <p:nvPicPr>
          <p:cNvPr id="1026" name="Picture 2">
            <a:extLst>
              <a:ext uri="{FF2B5EF4-FFF2-40B4-BE49-F238E27FC236}">
                <a16:creationId xmlns:a16="http://schemas.microsoft.com/office/drawing/2014/main" id="{DA7ADD02-AE2D-48A7-9FCC-D677664D4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235" y="5498286"/>
            <a:ext cx="1265301" cy="1267763"/>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descr="Immagine che contiene inpiedi, erba, uomo, campo&#10;&#10;Descrizione generata automaticamente">
            <a:extLst>
              <a:ext uri="{FF2B5EF4-FFF2-40B4-BE49-F238E27FC236}">
                <a16:creationId xmlns:a16="http://schemas.microsoft.com/office/drawing/2014/main" id="{EAF82C30-52FD-44EB-A00C-30ECCF92D6BB}"/>
              </a:ext>
            </a:extLst>
          </p:cNvPr>
          <p:cNvPicPr>
            <a:picLocks noChangeAspect="1"/>
          </p:cNvPicPr>
          <p:nvPr/>
        </p:nvPicPr>
        <p:blipFill rotWithShape="1">
          <a:blip r:embed="rId5"/>
          <a:srcRect l="24586" t="9125" r="26593" b="19461"/>
          <a:stretch/>
        </p:blipFill>
        <p:spPr>
          <a:xfrm>
            <a:off x="10475669" y="5481950"/>
            <a:ext cx="1544494" cy="1292482"/>
          </a:xfrm>
          <a:prstGeom prst="rect">
            <a:avLst/>
          </a:prstGeom>
        </p:spPr>
      </p:pic>
      <p:pic>
        <p:nvPicPr>
          <p:cNvPr id="16" name="Immagine 15" descr="Immagine che contiene tavolo, computer&#10;&#10;Descrizione generata automaticamente">
            <a:extLst>
              <a:ext uri="{FF2B5EF4-FFF2-40B4-BE49-F238E27FC236}">
                <a16:creationId xmlns:a16="http://schemas.microsoft.com/office/drawing/2014/main" id="{63B16670-5101-42B5-BC65-BEF817158E73}"/>
              </a:ext>
            </a:extLst>
          </p:cNvPr>
          <p:cNvPicPr>
            <a:picLocks noChangeAspect="1"/>
          </p:cNvPicPr>
          <p:nvPr/>
        </p:nvPicPr>
        <p:blipFill>
          <a:blip r:embed="rId6"/>
          <a:stretch>
            <a:fillRect/>
          </a:stretch>
        </p:blipFill>
        <p:spPr>
          <a:xfrm>
            <a:off x="5106730" y="5472237"/>
            <a:ext cx="1850322" cy="1319862"/>
          </a:xfrm>
          <a:prstGeom prst="rect">
            <a:avLst/>
          </a:prstGeom>
        </p:spPr>
      </p:pic>
      <p:pic>
        <p:nvPicPr>
          <p:cNvPr id="22" name="Immagine 21">
            <a:extLst>
              <a:ext uri="{FF2B5EF4-FFF2-40B4-BE49-F238E27FC236}">
                <a16:creationId xmlns:a16="http://schemas.microsoft.com/office/drawing/2014/main" id="{A401D5AC-D1FD-4408-A594-C0CF93A48E80}"/>
              </a:ext>
            </a:extLst>
          </p:cNvPr>
          <p:cNvPicPr>
            <a:picLocks noChangeAspect="1"/>
          </p:cNvPicPr>
          <p:nvPr/>
        </p:nvPicPr>
        <p:blipFill>
          <a:blip r:embed="rId7"/>
          <a:stretch>
            <a:fillRect/>
          </a:stretch>
        </p:blipFill>
        <p:spPr>
          <a:xfrm>
            <a:off x="7832835" y="5472237"/>
            <a:ext cx="2007336" cy="1324284"/>
          </a:xfrm>
          <a:prstGeom prst="rect">
            <a:avLst/>
          </a:prstGeom>
        </p:spPr>
      </p:pic>
    </p:spTree>
    <p:extLst>
      <p:ext uri="{BB962C8B-B14F-4D97-AF65-F5344CB8AC3E}">
        <p14:creationId xmlns:p14="http://schemas.microsoft.com/office/powerpoint/2010/main" val="31654687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8ec7cf6a99_13_19"/>
          <p:cNvSpPr/>
          <p:nvPr/>
        </p:nvSpPr>
        <p:spPr>
          <a:xfrm>
            <a:off x="0" y="6500178"/>
            <a:ext cx="12192000" cy="360000"/>
          </a:xfrm>
          <a:prstGeom prst="rect">
            <a:avLst/>
          </a:prstGeom>
          <a:solidFill>
            <a:srgbClr val="FFDC00"/>
          </a:solidFill>
          <a:ln w="9525" cap="flat" cmpd="sng">
            <a:solidFill>
              <a:srgbClr val="1622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11" name="Google Shape;211;g8ec7cf6a99_13_19" descr="C:\Bruno\campus\unina\Stationery\Dipartimenti\DIETI\Logo_DIETI_Porte.png"/>
          <p:cNvPicPr preferRelativeResize="0"/>
          <p:nvPr/>
        </p:nvPicPr>
        <p:blipFill rotWithShape="1">
          <a:blip r:embed="rId3">
            <a:alphaModFix/>
          </a:blip>
          <a:srcRect/>
          <a:stretch/>
        </p:blipFill>
        <p:spPr>
          <a:xfrm>
            <a:off x="11129354" y="6519890"/>
            <a:ext cx="988444" cy="320576"/>
          </a:xfrm>
          <a:prstGeom prst="rect">
            <a:avLst/>
          </a:prstGeom>
          <a:noFill/>
          <a:ln>
            <a:noFill/>
          </a:ln>
        </p:spPr>
      </p:pic>
      <p:sp>
        <p:nvSpPr>
          <p:cNvPr id="212" name="Google Shape;212;g8ec7cf6a99_13_19"/>
          <p:cNvSpPr/>
          <p:nvPr/>
        </p:nvSpPr>
        <p:spPr>
          <a:xfrm>
            <a:off x="0" y="6533115"/>
            <a:ext cx="80097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400" dirty="0">
                <a:solidFill>
                  <a:srgbClr val="162230"/>
                </a:solidFill>
                <a:latin typeface="Century Gothic"/>
                <a:ea typeface="Century Gothic"/>
                <a:cs typeface="Century Gothic"/>
                <a:sym typeface="Century Gothic"/>
              </a:rPr>
              <a:t>ROBOT DI SERVIZIO IN AMBIENTE OSPEDALIERO, ANALISI E CONFRONTO </a:t>
            </a:r>
            <a:fld id="{00000000-1234-1234-1234-123412341234}" type="slidenum">
              <a:rPr lang="it-IT" sz="1400" smtClean="0">
                <a:solidFill>
                  <a:srgbClr val="162230"/>
                </a:solidFill>
                <a:latin typeface="Century Gothic"/>
                <a:ea typeface="Century Gothic"/>
                <a:cs typeface="Century Gothic"/>
                <a:sym typeface="Century Gothic"/>
              </a:rPr>
              <a:t>10</a:t>
            </a:fld>
            <a:r>
              <a:rPr lang="it-IT" sz="1400" dirty="0">
                <a:solidFill>
                  <a:srgbClr val="162230"/>
                </a:solidFill>
                <a:latin typeface="Century Gothic"/>
                <a:ea typeface="Century Gothic"/>
                <a:cs typeface="Century Gothic"/>
                <a:sym typeface="Century Gothic"/>
              </a:rPr>
              <a:t>/24</a:t>
            </a:r>
            <a:endParaRPr dirty="0"/>
          </a:p>
        </p:txBody>
      </p:sp>
      <p:sp>
        <p:nvSpPr>
          <p:cNvPr id="213" name="Google Shape;213;g8ec7cf6a99_13_19"/>
          <p:cNvSpPr/>
          <p:nvPr/>
        </p:nvSpPr>
        <p:spPr>
          <a:xfrm>
            <a:off x="1635616" y="122442"/>
            <a:ext cx="89214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3200">
                <a:solidFill>
                  <a:srgbClr val="971720"/>
                </a:solidFill>
                <a:latin typeface="Century Gothic"/>
                <a:ea typeface="Century Gothic"/>
                <a:cs typeface="Century Gothic"/>
                <a:sym typeface="Century Gothic"/>
              </a:rPr>
              <a:t>Scopo del progetto </a:t>
            </a:r>
            <a:endParaRPr/>
          </a:p>
        </p:txBody>
      </p:sp>
      <p:sp>
        <p:nvSpPr>
          <p:cNvPr id="2" name="Rettangolo 1">
            <a:extLst>
              <a:ext uri="{FF2B5EF4-FFF2-40B4-BE49-F238E27FC236}">
                <a16:creationId xmlns:a16="http://schemas.microsoft.com/office/drawing/2014/main" id="{86F1D3A0-56F4-4378-B291-BF649496962C}"/>
              </a:ext>
            </a:extLst>
          </p:cNvPr>
          <p:cNvSpPr/>
          <p:nvPr/>
        </p:nvSpPr>
        <p:spPr>
          <a:xfrm>
            <a:off x="355326" y="1443841"/>
            <a:ext cx="11481347" cy="3970318"/>
          </a:xfrm>
          <a:prstGeom prst="rect">
            <a:avLst/>
          </a:prstGeom>
        </p:spPr>
        <p:txBody>
          <a:bodyPr wrap="square">
            <a:spAutoFit/>
          </a:bodyPr>
          <a:lstStyle/>
          <a:p>
            <a:pPr marL="342900" indent="-342900">
              <a:lnSpc>
                <a:spcPct val="150000"/>
              </a:lnSpc>
              <a:spcBef>
                <a:spcPct val="20000"/>
              </a:spcBef>
              <a:buClr>
                <a:srgbClr val="FFDC00"/>
              </a:buClr>
              <a:buSzPct val="70000"/>
              <a:buFont typeface="Wingdings" pitchFamily="2" charset="2"/>
              <a:buChar char="u"/>
            </a:pPr>
            <a:r>
              <a:rPr lang="it-IT" sz="2000" dirty="0">
                <a:solidFill>
                  <a:srgbClr val="000000"/>
                </a:solidFill>
              </a:rPr>
              <a:t>Navigazione in ambiente popolato/ostacoli mobili</a:t>
            </a:r>
            <a:endParaRPr lang="it-IT" sz="2000" dirty="0">
              <a:solidFill>
                <a:srgbClr val="162230"/>
              </a:solidFill>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Simulazione di algoritmi di navigazione di AGV in ambiente industriale/ospedaliero</a:t>
            </a:r>
            <a:endParaRPr lang="it-IT" sz="2000" dirty="0">
              <a:solidFill>
                <a:srgbClr val="29475F"/>
              </a:solidFill>
              <a:latin typeface="Wingdings-Regular"/>
            </a:endParaRPr>
          </a:p>
          <a:p>
            <a:endParaRPr lang="it-IT" sz="2800" dirty="0">
              <a:solidFill>
                <a:srgbClr val="000000"/>
              </a:solidFill>
              <a:latin typeface="Calibri" panose="020F0502020204030204" pitchFamily="34" charset="0"/>
            </a:endParaRPr>
          </a:p>
          <a:p>
            <a:r>
              <a:rPr lang="it-IT" sz="2000" dirty="0">
                <a:solidFill>
                  <a:srgbClr val="000000"/>
                </a:solidFill>
                <a:latin typeface="Calibri" panose="020F0502020204030204" pitchFamily="34" charset="0"/>
              </a:rPr>
              <a:t>Il progetto prevede:</a:t>
            </a:r>
          </a:p>
          <a:p>
            <a:endParaRPr lang="it-IT" sz="2000" dirty="0">
              <a:solidFill>
                <a:srgbClr val="000000"/>
              </a:solidFill>
              <a:latin typeface="Calibri" panose="020F0502020204030204" pitchFamily="34" charset="0"/>
            </a:endParaRPr>
          </a:p>
          <a:p>
            <a:pPr marL="514350" indent="-514350">
              <a:buFont typeface="+mj-lt"/>
              <a:buAutoNum type="arabicPeriod"/>
            </a:pPr>
            <a:r>
              <a:rPr lang="it-IT" sz="2000" dirty="0">
                <a:solidFill>
                  <a:srgbClr val="000000"/>
                </a:solidFill>
                <a:latin typeface="Calibri" panose="020F0502020204030204" pitchFamily="34" charset="0"/>
              </a:rPr>
              <a:t>Set‐up di un ambiente di simulazione in </a:t>
            </a:r>
            <a:r>
              <a:rPr lang="it-IT" sz="2000" b="1" dirty="0">
                <a:solidFill>
                  <a:srgbClr val="C00000"/>
                </a:solidFill>
                <a:latin typeface="Calibri" panose="020F0502020204030204" pitchFamily="34" charset="0"/>
              </a:rPr>
              <a:t>Gazebo</a:t>
            </a:r>
          </a:p>
          <a:p>
            <a:pPr marL="514350" indent="-514350">
              <a:buFont typeface="+mj-lt"/>
              <a:buAutoNum type="arabicPeriod"/>
            </a:pPr>
            <a:r>
              <a:rPr lang="it-IT" sz="2000" dirty="0">
                <a:solidFill>
                  <a:srgbClr val="000000"/>
                </a:solidFill>
                <a:latin typeface="Calibri" panose="020F0502020204030204" pitchFamily="34" charset="0"/>
              </a:rPr>
              <a:t>Installazione </a:t>
            </a:r>
            <a:r>
              <a:rPr lang="it-IT" sz="2000" b="1" dirty="0">
                <a:solidFill>
                  <a:srgbClr val="C00000"/>
                </a:solidFill>
                <a:latin typeface="Calibri" panose="020F0502020204030204" pitchFamily="34" charset="0"/>
              </a:rPr>
              <a:t>ROS</a:t>
            </a:r>
            <a:r>
              <a:rPr lang="it-IT" sz="2000" dirty="0">
                <a:solidFill>
                  <a:srgbClr val="000000"/>
                </a:solidFill>
                <a:latin typeface="Calibri" panose="020F0502020204030204" pitchFamily="34" charset="0"/>
              </a:rPr>
              <a:t> e integrazione del simulatore</a:t>
            </a:r>
          </a:p>
          <a:p>
            <a:pPr marL="514350" indent="-514350">
              <a:buFont typeface="+mj-lt"/>
              <a:buAutoNum type="arabicPeriod"/>
            </a:pPr>
            <a:r>
              <a:rPr lang="it-IT" sz="2000" dirty="0">
                <a:solidFill>
                  <a:srgbClr val="000000"/>
                </a:solidFill>
                <a:latin typeface="Calibri" panose="020F0502020204030204" pitchFamily="34" charset="0"/>
              </a:rPr>
              <a:t> Integrazione di algoritmi di pianificazione di percorso per il singolo AGV con utilizzo degli strumenti forniti da </a:t>
            </a:r>
            <a:r>
              <a:rPr lang="it-IT" sz="2000" b="1" dirty="0">
                <a:solidFill>
                  <a:srgbClr val="C00000"/>
                </a:solidFill>
                <a:latin typeface="Calibri" panose="020F0502020204030204" pitchFamily="34" charset="0"/>
              </a:rPr>
              <a:t>OMPL </a:t>
            </a:r>
            <a:r>
              <a:rPr lang="it-IT" sz="2000" dirty="0">
                <a:solidFill>
                  <a:srgbClr val="000000"/>
                </a:solidFill>
                <a:latin typeface="Calibri" panose="020F0502020204030204" pitchFamily="34" charset="0"/>
              </a:rPr>
              <a:t>(</a:t>
            </a:r>
            <a:r>
              <a:rPr lang="it-IT" sz="2000" dirty="0">
                <a:solidFill>
                  <a:srgbClr val="0000FF"/>
                </a:solidFill>
                <a:latin typeface="Calibri" panose="020F0502020204030204" pitchFamily="34" charset="0"/>
                <a:hlinkClick r:id="rId4"/>
              </a:rPr>
              <a:t>https://ompl.kavrakilab.org/</a:t>
            </a:r>
            <a:r>
              <a:rPr lang="it-IT" sz="2000" dirty="0">
                <a:solidFill>
                  <a:srgbClr val="000000"/>
                </a:solidFill>
                <a:latin typeface="Calibri" panose="020F0502020204030204" pitchFamily="34" charset="0"/>
              </a:rPr>
              <a:t>)</a:t>
            </a:r>
          </a:p>
          <a:p>
            <a:pPr marL="514350" indent="-514350">
              <a:buFont typeface="+mj-lt"/>
              <a:buAutoNum type="arabicPeriod"/>
            </a:pPr>
            <a:r>
              <a:rPr lang="it-IT" sz="2000" dirty="0">
                <a:solidFill>
                  <a:srgbClr val="000000"/>
                </a:solidFill>
                <a:latin typeface="Calibri" panose="020F0502020204030204" pitchFamily="34" charset="0"/>
              </a:rPr>
              <a:t>Modellazione di ostacoli mobili (operatori)</a:t>
            </a:r>
          </a:p>
          <a:p>
            <a:pPr marL="514350" indent="-514350">
              <a:buFont typeface="+mj-lt"/>
              <a:buAutoNum type="arabicPeriod"/>
            </a:pPr>
            <a:r>
              <a:rPr lang="it-IT" sz="2000" dirty="0">
                <a:solidFill>
                  <a:srgbClr val="000000"/>
                </a:solidFill>
                <a:latin typeface="Calibri" panose="020F0502020204030204" pitchFamily="34" charset="0"/>
              </a:rPr>
              <a:t> Confronto di 3 strategie di evitamento e </a:t>
            </a:r>
            <a:r>
              <a:rPr lang="it-IT" sz="2000" dirty="0" err="1">
                <a:solidFill>
                  <a:srgbClr val="000000"/>
                </a:solidFill>
                <a:latin typeface="Calibri" panose="020F0502020204030204" pitchFamily="34" charset="0"/>
              </a:rPr>
              <a:t>ripianificazione</a:t>
            </a:r>
            <a:r>
              <a:rPr lang="it-IT" sz="2000" dirty="0">
                <a:solidFill>
                  <a:srgbClr val="000000"/>
                </a:solidFill>
                <a:latin typeface="Calibri" panose="020F0502020204030204" pitchFamily="34" charset="0"/>
              </a:rPr>
              <a:t> di percorso: </a:t>
            </a:r>
            <a:r>
              <a:rPr lang="it-IT" sz="2000" b="1" dirty="0">
                <a:solidFill>
                  <a:srgbClr val="C00000"/>
                </a:solidFill>
                <a:latin typeface="Calibri" panose="020F0502020204030204" pitchFamily="34" charset="0"/>
              </a:rPr>
              <a:t>RRT</a:t>
            </a:r>
            <a:r>
              <a:rPr lang="it-IT" sz="2000" dirty="0">
                <a:solidFill>
                  <a:srgbClr val="000000"/>
                </a:solidFill>
                <a:latin typeface="Calibri" panose="020F0502020204030204" pitchFamily="34" charset="0"/>
              </a:rPr>
              <a:t>, </a:t>
            </a:r>
            <a:r>
              <a:rPr lang="it-IT" sz="2000" b="1" dirty="0">
                <a:solidFill>
                  <a:srgbClr val="C00000"/>
                </a:solidFill>
                <a:latin typeface="Calibri" panose="020F0502020204030204" pitchFamily="34" charset="0"/>
              </a:rPr>
              <a:t>RRT*</a:t>
            </a:r>
            <a:r>
              <a:rPr lang="it-IT" sz="2000" dirty="0">
                <a:solidFill>
                  <a:srgbClr val="000000"/>
                </a:solidFill>
                <a:latin typeface="Calibri" panose="020F0502020204030204" pitchFamily="34" charset="0"/>
              </a:rPr>
              <a:t>, </a:t>
            </a:r>
            <a:r>
              <a:rPr lang="it-IT" sz="2000" b="1" dirty="0" err="1">
                <a:solidFill>
                  <a:srgbClr val="C00000"/>
                </a:solidFill>
                <a:latin typeface="Calibri" panose="020F0502020204030204" pitchFamily="34" charset="0"/>
              </a:rPr>
              <a:t>pRRT</a:t>
            </a:r>
            <a:endParaRPr lang="it-IT" sz="2000" b="1"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r>
              <a:rPr lang="it-IT" sz="1400" dirty="0">
                <a:solidFill>
                  <a:srgbClr val="162230"/>
                </a:solidFill>
                <a:latin typeface="Century Gothic"/>
                <a:cs typeface="Century Gothic"/>
              </a:rPr>
              <a:t>/24</a:t>
            </a:r>
          </a:p>
        </p:txBody>
      </p:sp>
      <p:sp>
        <p:nvSpPr>
          <p:cNvPr id="6" name="Rectangle 3">
            <a:extLst>
              <a:ext uri="{FF2B5EF4-FFF2-40B4-BE49-F238E27FC236}">
                <a16:creationId xmlns:a16="http://schemas.microsoft.com/office/drawing/2014/main" id="{C05148FA-AADD-4763-82C7-FECA9A2AEF9A}"/>
              </a:ext>
            </a:extLst>
          </p:cNvPr>
          <p:cNvSpPr/>
          <p:nvPr/>
        </p:nvSpPr>
        <p:spPr>
          <a:xfrm>
            <a:off x="1635225" y="-37356"/>
            <a:ext cx="8921548" cy="6672532"/>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SOMMARIO</a:t>
            </a:r>
          </a:p>
          <a:p>
            <a:pPr marL="342900" indent="-342900">
              <a:lnSpc>
                <a:spcPct val="150000"/>
              </a:lnSpc>
              <a:spcBef>
                <a:spcPct val="20000"/>
              </a:spcBef>
              <a:buClr>
                <a:srgbClr val="FFDC00"/>
              </a:buClr>
              <a:buSzPct val="70000"/>
              <a:buFont typeface="Wingdings" pitchFamily="2" charset="2"/>
              <a:buChar char="u"/>
            </a:pPr>
            <a:r>
              <a:rPr lang="it-IT" sz="2400" dirty="0">
                <a:solidFill>
                  <a:srgbClr val="162230"/>
                </a:solidFill>
                <a:latin typeface="Century Gothic" pitchFamily="34" charset="0"/>
              </a:rPr>
              <a:t>Obiettivi</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Background</a:t>
            </a:r>
          </a:p>
          <a:p>
            <a:pPr marL="800100" lvl="1" indent="-342900">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Scopo del progetto</a:t>
            </a:r>
          </a:p>
          <a:p>
            <a:pPr marL="342900" indent="-342900">
              <a:lnSpc>
                <a:spcPct val="150000"/>
              </a:lnSpc>
              <a:spcBef>
                <a:spcPct val="20000"/>
              </a:spcBef>
              <a:buClr>
                <a:srgbClr val="FFDC00"/>
              </a:buClr>
              <a:buSzPct val="70000"/>
              <a:buFont typeface="Wingdings" pitchFamily="2" charset="2"/>
              <a:buChar char="u"/>
            </a:pPr>
            <a:r>
              <a:rPr lang="it-IT" sz="2400" b="1" dirty="0">
                <a:solidFill>
                  <a:srgbClr val="162230"/>
                </a:solidFill>
                <a:latin typeface="Century Gothic" pitchFamily="34" charset="0"/>
              </a:rPr>
              <a:t>Implementazione</a:t>
            </a:r>
            <a:endParaRPr lang="it-IT" sz="2000" b="1" dirty="0">
              <a:solidFill>
                <a:srgbClr val="162230"/>
              </a:solidFill>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Ambiente di simulazione</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Il robot e gli ostacoli dinamici</a:t>
            </a:r>
            <a:endParaRPr lang="it-IT" sz="2400" dirty="0">
              <a:solidFill>
                <a:srgbClr val="162230"/>
              </a:solidFill>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it-IT" sz="2000" dirty="0" err="1">
                <a:solidFill>
                  <a:srgbClr val="162230"/>
                </a:solidFill>
                <a:latin typeface="Century Gothic" pitchFamily="34" charset="0"/>
              </a:rPr>
              <a:t>Move</a:t>
            </a:r>
            <a:r>
              <a:rPr lang="it-IT" sz="2000" dirty="0">
                <a:solidFill>
                  <a:srgbClr val="162230"/>
                </a:solidFill>
                <a:latin typeface="Century Gothic" pitchFamily="34" charset="0"/>
              </a:rPr>
              <a:t> Base toolbox e creazione di un global planner plugin</a:t>
            </a:r>
          </a:p>
          <a:p>
            <a:pPr marL="342900" indent="-342900">
              <a:lnSpc>
                <a:spcPct val="150000"/>
              </a:lnSpc>
              <a:spcBef>
                <a:spcPct val="20000"/>
              </a:spcBef>
              <a:buClr>
                <a:srgbClr val="FFDC00"/>
              </a:buClr>
              <a:buSzPct val="70000"/>
              <a:buFont typeface="Wingdings" pitchFamily="2" charset="2"/>
              <a:buChar char="u"/>
            </a:pPr>
            <a:r>
              <a:rPr lang="it-IT" sz="2400" dirty="0">
                <a:solidFill>
                  <a:srgbClr val="162230"/>
                </a:solidFill>
                <a:latin typeface="Century Gothic" pitchFamily="34" charset="0"/>
              </a:rPr>
              <a:t>Testing e Risultati</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Scelta del test</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Esempi di risultati dei vari planner</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Confronti e considerazioni finali</a:t>
            </a:r>
            <a:endParaRPr lang="it-IT" sz="2400" dirty="0">
              <a:solidFill>
                <a:srgbClr val="162230"/>
              </a:solidFill>
              <a:latin typeface="Century Gothic" pitchFamily="34" charset="0"/>
            </a:endParaRPr>
          </a:p>
        </p:txBody>
      </p:sp>
    </p:spTree>
    <p:extLst>
      <p:ext uri="{BB962C8B-B14F-4D97-AF65-F5344CB8AC3E}">
        <p14:creationId xmlns:p14="http://schemas.microsoft.com/office/powerpoint/2010/main" val="138909340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r>
              <a:rPr lang="it-IT" sz="1400" dirty="0">
                <a:solidFill>
                  <a:srgbClr val="162230"/>
                </a:solidFill>
                <a:latin typeface="Century Gothic"/>
                <a:cs typeface="Century Gothic"/>
              </a:rPr>
              <a:t>/24</a:t>
            </a:r>
          </a:p>
        </p:txBody>
      </p:sp>
      <p:sp>
        <p:nvSpPr>
          <p:cNvPr id="4" name="Rectangle 3"/>
          <p:cNvSpPr/>
          <p:nvPr/>
        </p:nvSpPr>
        <p:spPr>
          <a:xfrm>
            <a:off x="1635616" y="122442"/>
            <a:ext cx="8921548" cy="584775"/>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Ambiente di simulazione</a:t>
            </a:r>
          </a:p>
        </p:txBody>
      </p:sp>
      <p:pic>
        <p:nvPicPr>
          <p:cNvPr id="2050" name="Picture 2">
            <a:extLst>
              <a:ext uri="{FF2B5EF4-FFF2-40B4-BE49-F238E27FC236}">
                <a16:creationId xmlns:a16="http://schemas.microsoft.com/office/drawing/2014/main" id="{3D683355-ADC8-4758-876B-A719B7C36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6467" y="1485359"/>
            <a:ext cx="4895850" cy="4905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CFC4D4F-7517-45C7-8739-9B16ABB7C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254706"/>
            <a:ext cx="4333875" cy="2190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D5B3734-CF7A-40A7-AA1C-CBB51B7D0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1235488" y="-199147"/>
            <a:ext cx="2190748" cy="4310827"/>
          </a:xfrm>
          <a:prstGeom prst="rect">
            <a:avLst/>
          </a:prstGeom>
          <a:noFill/>
          <a:extLst>
            <a:ext uri="{909E8E84-426E-40DD-AFC4-6F175D3DCCD1}">
              <a14:hiddenFill xmlns:a14="http://schemas.microsoft.com/office/drawing/2010/main">
                <a:solidFill>
                  <a:srgbClr val="FFFFFF"/>
                </a:solidFill>
              </a14:hiddenFill>
            </a:ext>
          </a:extLst>
        </p:spPr>
      </p:pic>
      <p:sp>
        <p:nvSpPr>
          <p:cNvPr id="7" name="Freccia a destra 6">
            <a:extLst>
              <a:ext uri="{FF2B5EF4-FFF2-40B4-BE49-F238E27FC236}">
                <a16:creationId xmlns:a16="http://schemas.microsoft.com/office/drawing/2014/main" id="{84E47821-2B2A-483D-AF16-919E0AF63C4D}"/>
              </a:ext>
            </a:extLst>
          </p:cNvPr>
          <p:cNvSpPr/>
          <p:nvPr/>
        </p:nvSpPr>
        <p:spPr>
          <a:xfrm rot="5400000">
            <a:off x="1875699" y="3392042"/>
            <a:ext cx="905130" cy="443216"/>
          </a:xfrm>
          <a:prstGeom prst="rightArrow">
            <a:avLst/>
          </a:prstGeom>
          <a:solidFill>
            <a:srgbClr val="97172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C9828483-CF9A-4B84-A785-CE520A6CC88A}"/>
              </a:ext>
            </a:extLst>
          </p:cNvPr>
          <p:cNvSpPr/>
          <p:nvPr/>
        </p:nvSpPr>
        <p:spPr>
          <a:xfrm>
            <a:off x="5324907" y="5128473"/>
            <a:ext cx="905130" cy="443216"/>
          </a:xfrm>
          <a:prstGeom prst="rightArrow">
            <a:avLst/>
          </a:prstGeom>
          <a:solidFill>
            <a:srgbClr val="97172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2795203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wipe(up)">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wipe(up)">
                                      <p:cBhvr>
                                        <p:cTn id="16" dur="500"/>
                                        <p:tgtEl>
                                          <p:spTgt spid="20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wipe(left)">
                                      <p:cBhvr>
                                        <p:cTn id="2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r>
              <a:rPr lang="it-IT" sz="1400" dirty="0">
                <a:solidFill>
                  <a:srgbClr val="162230"/>
                </a:solidFill>
                <a:latin typeface="Century Gothic"/>
                <a:cs typeface="Century Gothic"/>
              </a:rPr>
              <a:t>/24</a:t>
            </a:r>
          </a:p>
        </p:txBody>
      </p:sp>
      <p:sp>
        <p:nvSpPr>
          <p:cNvPr id="4" name="Rectangle 3"/>
          <p:cNvSpPr/>
          <p:nvPr/>
        </p:nvSpPr>
        <p:spPr>
          <a:xfrm>
            <a:off x="1635616" y="122442"/>
            <a:ext cx="8921548" cy="584775"/>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Il robot e gli ostacoli dinamici</a:t>
            </a:r>
          </a:p>
        </p:txBody>
      </p:sp>
      <p:graphicFrame>
        <p:nvGraphicFramePr>
          <p:cNvPr id="3" name="Tabella 2">
            <a:extLst>
              <a:ext uri="{FF2B5EF4-FFF2-40B4-BE49-F238E27FC236}">
                <a16:creationId xmlns:a16="http://schemas.microsoft.com/office/drawing/2014/main" id="{9DBA17D1-79A6-417B-81A8-02F14812D1D7}"/>
              </a:ext>
            </a:extLst>
          </p:cNvPr>
          <p:cNvGraphicFramePr>
            <a:graphicFrameLocks noGrp="1"/>
          </p:cNvGraphicFramePr>
          <p:nvPr>
            <p:extLst>
              <p:ext uri="{D42A27DB-BD31-4B8C-83A1-F6EECF244321}">
                <p14:modId xmlns:p14="http://schemas.microsoft.com/office/powerpoint/2010/main" val="29128657"/>
              </p:ext>
            </p:extLst>
          </p:nvPr>
        </p:nvGraphicFramePr>
        <p:xfrm>
          <a:off x="361443" y="4967217"/>
          <a:ext cx="4099560" cy="883920"/>
        </p:xfrm>
        <a:graphic>
          <a:graphicData uri="http://schemas.openxmlformats.org/drawingml/2006/table">
            <a:tbl>
              <a:tblPr/>
              <a:tblGrid>
                <a:gridCol w="2286000">
                  <a:extLst>
                    <a:ext uri="{9D8B030D-6E8A-4147-A177-3AD203B41FA5}">
                      <a16:colId xmlns:a16="http://schemas.microsoft.com/office/drawing/2014/main" val="3628521011"/>
                    </a:ext>
                  </a:extLst>
                </a:gridCol>
                <a:gridCol w="906780">
                  <a:extLst>
                    <a:ext uri="{9D8B030D-6E8A-4147-A177-3AD203B41FA5}">
                      <a16:colId xmlns:a16="http://schemas.microsoft.com/office/drawing/2014/main" val="2014362505"/>
                    </a:ext>
                  </a:extLst>
                </a:gridCol>
                <a:gridCol w="906780">
                  <a:extLst>
                    <a:ext uri="{9D8B030D-6E8A-4147-A177-3AD203B41FA5}">
                      <a16:colId xmlns:a16="http://schemas.microsoft.com/office/drawing/2014/main" val="2220444102"/>
                    </a:ext>
                  </a:extLst>
                </a:gridCol>
              </a:tblGrid>
              <a:tr h="0">
                <a:tc>
                  <a:txBody>
                    <a:bodyPr/>
                    <a:lstStyle/>
                    <a:p>
                      <a:pPr rtl="0" fontAlgn="t">
                        <a:spcBef>
                          <a:spcPts val="0"/>
                        </a:spcBef>
                        <a:spcAft>
                          <a:spcPts val="0"/>
                        </a:spcAft>
                      </a:pPr>
                      <a:r>
                        <a:rPr lang="it-IT" sz="1100" b="0" i="0" u="none" strike="noStrike" dirty="0">
                          <a:solidFill>
                            <a:srgbClr val="000000"/>
                          </a:solidFill>
                          <a:effectLst/>
                          <a:latin typeface="Arial" panose="020B0604020202020204" pitchFamily="34" charset="0"/>
                        </a:rPr>
                        <a:t>Parametri</a:t>
                      </a:r>
                      <a:endParaRPr lang="it-IT"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it-IT" sz="1100" b="0" i="0" u="none" strike="noStrike" dirty="0">
                          <a:solidFill>
                            <a:srgbClr val="000000"/>
                          </a:solidFill>
                          <a:effectLst/>
                          <a:latin typeface="Arial" panose="020B0604020202020204" pitchFamily="34" charset="0"/>
                        </a:rPr>
                        <a:t>Datasheet</a:t>
                      </a:r>
                      <a:endParaRPr lang="it-IT"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it-IT" sz="1100" b="0" i="0" u="none" strike="noStrike">
                          <a:solidFill>
                            <a:srgbClr val="000000"/>
                          </a:solidFill>
                          <a:effectLst/>
                          <a:latin typeface="Arial" panose="020B0604020202020204" pitchFamily="34" charset="0"/>
                        </a:rPr>
                        <a:t>In uso</a:t>
                      </a:r>
                      <a:endParaRPr lang="it-IT">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9442166"/>
                  </a:ext>
                </a:extLst>
              </a:tr>
              <a:tr h="0">
                <a:tc>
                  <a:txBody>
                    <a:bodyPr/>
                    <a:lstStyle/>
                    <a:p>
                      <a:pPr rtl="0" fontAlgn="t">
                        <a:spcBef>
                          <a:spcPts val="0"/>
                        </a:spcBef>
                        <a:spcAft>
                          <a:spcPts val="0"/>
                        </a:spcAft>
                      </a:pPr>
                      <a:r>
                        <a:rPr lang="it-IT" sz="1100" b="0" i="0" u="none" strike="noStrike">
                          <a:solidFill>
                            <a:srgbClr val="000000"/>
                          </a:solidFill>
                          <a:effectLst/>
                          <a:latin typeface="Arial" panose="020B0604020202020204" pitchFamily="34" charset="0"/>
                        </a:rPr>
                        <a:t>Max. Forward/Backward Speed</a:t>
                      </a:r>
                      <a:endParaRPr lang="it-IT">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it-IT" sz="1100" b="0" i="0" u="none" strike="noStrike" dirty="0">
                          <a:solidFill>
                            <a:srgbClr val="000000"/>
                          </a:solidFill>
                          <a:effectLst/>
                          <a:latin typeface="Arial" panose="020B0604020202020204" pitchFamily="34" charset="0"/>
                        </a:rPr>
                        <a:t>1.2 m/s</a:t>
                      </a:r>
                      <a:endParaRPr lang="it-IT"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it-IT" sz="1100" b="0" i="0" u="none" strike="noStrike" dirty="0">
                          <a:solidFill>
                            <a:srgbClr val="000000"/>
                          </a:solidFill>
                          <a:effectLst/>
                          <a:latin typeface="Arial" panose="020B0604020202020204" pitchFamily="34" charset="0"/>
                        </a:rPr>
                        <a:t>0.22 m/s</a:t>
                      </a:r>
                      <a:endParaRPr lang="it-IT"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960492"/>
                  </a:ext>
                </a:extLst>
              </a:tr>
              <a:tr h="0">
                <a:tc>
                  <a:txBody>
                    <a:bodyPr/>
                    <a:lstStyle/>
                    <a:p>
                      <a:pPr rtl="0" fontAlgn="t">
                        <a:spcBef>
                          <a:spcPts val="0"/>
                        </a:spcBef>
                        <a:spcAft>
                          <a:spcPts val="0"/>
                        </a:spcAft>
                      </a:pPr>
                      <a:r>
                        <a:rPr lang="it-IT" sz="1100" b="0" i="0" u="none" strike="noStrike">
                          <a:solidFill>
                            <a:srgbClr val="000000"/>
                          </a:solidFill>
                          <a:effectLst/>
                          <a:latin typeface="Arial" panose="020B0604020202020204" pitchFamily="34" charset="0"/>
                        </a:rPr>
                        <a:t>Max Rotation Speed</a:t>
                      </a:r>
                      <a:endParaRPr lang="it-IT">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it-IT" sz="1100" b="0" i="0" u="none" strike="noStrike" dirty="0">
                          <a:solidFill>
                            <a:srgbClr val="000000"/>
                          </a:solidFill>
                          <a:effectLst/>
                          <a:latin typeface="Arial" panose="020B0604020202020204" pitchFamily="34" charset="0"/>
                        </a:rPr>
                        <a:t>5.24 </a:t>
                      </a:r>
                      <a:r>
                        <a:rPr lang="it-IT" sz="1100" b="0" i="0" u="none" strike="noStrike" dirty="0" err="1">
                          <a:solidFill>
                            <a:srgbClr val="000000"/>
                          </a:solidFill>
                          <a:effectLst/>
                          <a:latin typeface="Arial" panose="020B0604020202020204" pitchFamily="34" charset="0"/>
                        </a:rPr>
                        <a:t>rad</a:t>
                      </a:r>
                      <a:r>
                        <a:rPr lang="it-IT" sz="1100" b="0" i="0" u="none" strike="noStrike" dirty="0">
                          <a:solidFill>
                            <a:srgbClr val="000000"/>
                          </a:solidFill>
                          <a:effectLst/>
                          <a:latin typeface="Arial" panose="020B0604020202020204" pitchFamily="34" charset="0"/>
                        </a:rPr>
                        <a:t>/s</a:t>
                      </a:r>
                      <a:endParaRPr lang="it-IT"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it-IT" sz="1100" b="0" i="0" u="none" strike="noStrike" dirty="0">
                          <a:solidFill>
                            <a:srgbClr val="000000"/>
                          </a:solidFill>
                          <a:effectLst/>
                          <a:latin typeface="Arial" panose="020B0604020202020204" pitchFamily="34" charset="0"/>
                        </a:rPr>
                        <a:t>1.0 </a:t>
                      </a:r>
                      <a:r>
                        <a:rPr lang="it-IT" sz="1100" b="0" i="0" u="none" strike="noStrike" dirty="0" err="1">
                          <a:solidFill>
                            <a:srgbClr val="000000"/>
                          </a:solidFill>
                          <a:effectLst/>
                          <a:latin typeface="Arial" panose="020B0604020202020204" pitchFamily="34" charset="0"/>
                        </a:rPr>
                        <a:t>rad</a:t>
                      </a:r>
                      <a:r>
                        <a:rPr lang="it-IT" sz="1100" b="0" i="0" u="none" strike="noStrike" dirty="0">
                          <a:solidFill>
                            <a:srgbClr val="000000"/>
                          </a:solidFill>
                          <a:effectLst/>
                          <a:latin typeface="Arial" panose="020B0604020202020204" pitchFamily="34" charset="0"/>
                        </a:rPr>
                        <a:t>/s</a:t>
                      </a:r>
                      <a:endParaRPr lang="it-IT"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333990"/>
                  </a:ext>
                </a:extLst>
              </a:tr>
            </a:tbl>
          </a:graphicData>
        </a:graphic>
      </p:graphicFrame>
      <p:pic>
        <p:nvPicPr>
          <p:cNvPr id="3074" name="Picture 2">
            <a:extLst>
              <a:ext uri="{FF2B5EF4-FFF2-40B4-BE49-F238E27FC236}">
                <a16:creationId xmlns:a16="http://schemas.microsoft.com/office/drawing/2014/main" id="{C12D7303-47F0-4EBB-B297-428E5EAE1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43" y="707216"/>
            <a:ext cx="2004685" cy="165466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3282F838-92DD-4364-9C65-47ECE333A3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67" y="3366168"/>
            <a:ext cx="4536922" cy="1516520"/>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15A69A2F-429D-4FA3-AF2F-C4486BF4AF87}"/>
              </a:ext>
            </a:extLst>
          </p:cNvPr>
          <p:cNvPicPr>
            <a:picLocks noChangeAspect="1"/>
          </p:cNvPicPr>
          <p:nvPr/>
        </p:nvPicPr>
        <p:blipFill>
          <a:blip r:embed="rId6"/>
          <a:stretch>
            <a:fillRect/>
          </a:stretch>
        </p:blipFill>
        <p:spPr>
          <a:xfrm>
            <a:off x="3048530" y="818000"/>
            <a:ext cx="1412473" cy="1433093"/>
          </a:xfrm>
          <a:prstGeom prst="rect">
            <a:avLst/>
          </a:prstGeom>
        </p:spPr>
      </p:pic>
      <p:pic>
        <p:nvPicPr>
          <p:cNvPr id="12" name="Immagine 11" descr="Immagine che contiene blu, inpiedi, palla, uomo&#10;&#10;Descrizione generata automaticamente">
            <a:extLst>
              <a:ext uri="{FF2B5EF4-FFF2-40B4-BE49-F238E27FC236}">
                <a16:creationId xmlns:a16="http://schemas.microsoft.com/office/drawing/2014/main" id="{EC83ADBE-CF9D-4D6D-A3B9-1345CBE25754}"/>
              </a:ext>
            </a:extLst>
          </p:cNvPr>
          <p:cNvPicPr>
            <a:picLocks noChangeAspect="1"/>
          </p:cNvPicPr>
          <p:nvPr/>
        </p:nvPicPr>
        <p:blipFill rotWithShape="1">
          <a:blip r:embed="rId7"/>
          <a:srcRect l="1293" t="8935" r="56461" b="27571"/>
          <a:stretch/>
        </p:blipFill>
        <p:spPr>
          <a:xfrm>
            <a:off x="7060420" y="1251762"/>
            <a:ext cx="5033913" cy="4354475"/>
          </a:xfrm>
          <a:prstGeom prst="rect">
            <a:avLst/>
          </a:prstGeom>
        </p:spPr>
      </p:pic>
      <p:sp>
        <p:nvSpPr>
          <p:cNvPr id="14" name="CasellaDiTesto 13">
            <a:extLst>
              <a:ext uri="{FF2B5EF4-FFF2-40B4-BE49-F238E27FC236}">
                <a16:creationId xmlns:a16="http://schemas.microsoft.com/office/drawing/2014/main" id="{9001D9C4-6E64-4258-A8F3-F3A34D856CCD}"/>
              </a:ext>
            </a:extLst>
          </p:cNvPr>
          <p:cNvSpPr txBox="1"/>
          <p:nvPr/>
        </p:nvSpPr>
        <p:spPr>
          <a:xfrm>
            <a:off x="658431" y="2315737"/>
            <a:ext cx="1410707" cy="369332"/>
          </a:xfrm>
          <a:prstGeom prst="rect">
            <a:avLst/>
          </a:prstGeom>
          <a:noFill/>
        </p:spPr>
        <p:txBody>
          <a:bodyPr wrap="none" rtlCol="0">
            <a:spAutoFit/>
          </a:bodyPr>
          <a:lstStyle/>
          <a:p>
            <a:r>
              <a:rPr lang="it-IT" dirty="0">
                <a:solidFill>
                  <a:srgbClr val="C00000"/>
                </a:solidFill>
              </a:rPr>
              <a:t>Pioneer 3-DX</a:t>
            </a:r>
          </a:p>
        </p:txBody>
      </p:sp>
      <p:sp>
        <p:nvSpPr>
          <p:cNvPr id="20" name="CasellaDiTesto 19">
            <a:extLst>
              <a:ext uri="{FF2B5EF4-FFF2-40B4-BE49-F238E27FC236}">
                <a16:creationId xmlns:a16="http://schemas.microsoft.com/office/drawing/2014/main" id="{5178D12B-E31F-4D4D-9ED7-DFA1B7796DA0}"/>
              </a:ext>
            </a:extLst>
          </p:cNvPr>
          <p:cNvSpPr txBox="1"/>
          <p:nvPr/>
        </p:nvSpPr>
        <p:spPr>
          <a:xfrm>
            <a:off x="2819349" y="2254632"/>
            <a:ext cx="1867819" cy="369332"/>
          </a:xfrm>
          <a:prstGeom prst="rect">
            <a:avLst/>
          </a:prstGeom>
          <a:noFill/>
        </p:spPr>
        <p:txBody>
          <a:bodyPr wrap="none" rtlCol="0">
            <a:spAutoFit/>
          </a:bodyPr>
          <a:lstStyle/>
          <a:p>
            <a:r>
              <a:rPr lang="it-IT" dirty="0">
                <a:solidFill>
                  <a:srgbClr val="C00000"/>
                </a:solidFill>
              </a:rPr>
              <a:t>Sensore 2D-LIDAR</a:t>
            </a:r>
          </a:p>
        </p:txBody>
      </p:sp>
      <p:sp>
        <p:nvSpPr>
          <p:cNvPr id="15" name="CasellaDiTesto 14">
            <a:extLst>
              <a:ext uri="{FF2B5EF4-FFF2-40B4-BE49-F238E27FC236}">
                <a16:creationId xmlns:a16="http://schemas.microsoft.com/office/drawing/2014/main" id="{1A307FEB-E218-4E06-8077-2AD4EFD004B7}"/>
              </a:ext>
            </a:extLst>
          </p:cNvPr>
          <p:cNvSpPr txBox="1"/>
          <p:nvPr/>
        </p:nvSpPr>
        <p:spPr>
          <a:xfrm>
            <a:off x="8619229" y="5666471"/>
            <a:ext cx="1916294" cy="369332"/>
          </a:xfrm>
          <a:prstGeom prst="rect">
            <a:avLst/>
          </a:prstGeom>
          <a:noFill/>
        </p:spPr>
        <p:txBody>
          <a:bodyPr wrap="none" rtlCol="0">
            <a:spAutoFit/>
          </a:bodyPr>
          <a:lstStyle/>
          <a:p>
            <a:r>
              <a:rPr lang="it-IT" dirty="0">
                <a:solidFill>
                  <a:srgbClr val="C00000"/>
                </a:solidFill>
              </a:rPr>
              <a:t>Ostacolo dinamico</a:t>
            </a:r>
          </a:p>
        </p:txBody>
      </p:sp>
    </p:spTree>
    <p:extLst>
      <p:ext uri="{BB962C8B-B14F-4D97-AF65-F5344CB8AC3E}">
        <p14:creationId xmlns:p14="http://schemas.microsoft.com/office/powerpoint/2010/main" val="3628117352"/>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500"/>
                                        <p:tgtEl>
                                          <p:spTgt spid="3075"/>
                                        </p:tgtEl>
                                      </p:cBhvr>
                                    </p:animEffect>
                                  </p:childTnLst>
                                </p:cTn>
                              </p:par>
                              <p:par>
                                <p:cTn id="14" presetID="16" presetClass="entr" presetSubtype="2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etting up ROS Kinetic and Gazebo 8 or 9 | by Abhik Singla | Medium">
            <a:extLst>
              <a:ext uri="{FF2B5EF4-FFF2-40B4-BE49-F238E27FC236}">
                <a16:creationId xmlns:a16="http://schemas.microsoft.com/office/drawing/2014/main" id="{BBBDAEA0-90D9-46CA-929C-7A85742724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768"/>
          <a:stretch/>
        </p:blipFill>
        <p:spPr bwMode="auto">
          <a:xfrm>
            <a:off x="7867716" y="1125425"/>
            <a:ext cx="1412197" cy="1875834"/>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a:t>
            </a:fld>
            <a:r>
              <a:rPr lang="it-IT" sz="1400" dirty="0">
                <a:solidFill>
                  <a:srgbClr val="162230"/>
                </a:solidFill>
                <a:latin typeface="Century Gothic"/>
                <a:cs typeface="Century Gothic"/>
              </a:rPr>
              <a:t>/24</a:t>
            </a:r>
          </a:p>
        </p:txBody>
      </p:sp>
      <p:sp>
        <p:nvSpPr>
          <p:cNvPr id="4" name="Rectangle 3"/>
          <p:cNvSpPr/>
          <p:nvPr/>
        </p:nvSpPr>
        <p:spPr>
          <a:xfrm>
            <a:off x="1635616" y="112909"/>
            <a:ext cx="8921548" cy="584775"/>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Implementazione</a:t>
            </a:r>
          </a:p>
        </p:txBody>
      </p:sp>
      <p:pic>
        <p:nvPicPr>
          <p:cNvPr id="4102" name="Picture 6" descr="GitHub - ros-visualization/rviz: ROS 3D Robot Visualizer">
            <a:extLst>
              <a:ext uri="{FF2B5EF4-FFF2-40B4-BE49-F238E27FC236}">
                <a16:creationId xmlns:a16="http://schemas.microsoft.com/office/drawing/2014/main" id="{6EAA9F93-FC0A-4521-A340-3A55D34BEB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7716" y="3824981"/>
            <a:ext cx="3365092" cy="21873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etting up ROS Kinetic and Gazebo 8 or 9 | by Abhik Singla | Medium">
            <a:extLst>
              <a:ext uri="{FF2B5EF4-FFF2-40B4-BE49-F238E27FC236}">
                <a16:creationId xmlns:a16="http://schemas.microsoft.com/office/drawing/2014/main" id="{17FEBC30-8950-48A5-A598-524836055C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232"/>
          <a:stretch/>
        </p:blipFill>
        <p:spPr bwMode="auto">
          <a:xfrm>
            <a:off x="485749" y="2491083"/>
            <a:ext cx="2969167" cy="1875834"/>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7555F368-219D-47F2-9994-35935D6725DA}"/>
              </a:ext>
            </a:extLst>
          </p:cNvPr>
          <p:cNvSpPr txBox="1"/>
          <p:nvPr/>
        </p:nvSpPr>
        <p:spPr>
          <a:xfrm>
            <a:off x="1104464" y="3916887"/>
            <a:ext cx="2350452" cy="1200329"/>
          </a:xfrm>
          <a:prstGeom prst="rect">
            <a:avLst/>
          </a:prstGeom>
          <a:noFill/>
        </p:spPr>
        <p:txBody>
          <a:bodyPr wrap="none" rtlCol="0">
            <a:spAutoFit/>
          </a:bodyPr>
          <a:lstStyle/>
          <a:p>
            <a:pPr marL="285750" indent="-285750">
              <a:buFont typeface="Wingdings" panose="05000000000000000000" pitchFamily="2" charset="2"/>
              <a:buChar char="Ø"/>
            </a:pPr>
            <a:r>
              <a:rPr lang="it-IT" dirty="0" err="1"/>
              <a:t>Move_base</a:t>
            </a:r>
            <a:endParaRPr lang="it-IT" dirty="0"/>
          </a:p>
          <a:p>
            <a:pPr marL="285750" indent="-285750">
              <a:buFont typeface="Wingdings" panose="05000000000000000000" pitchFamily="2" charset="2"/>
              <a:buChar char="Ø"/>
            </a:pPr>
            <a:r>
              <a:rPr lang="it-IT" dirty="0" err="1"/>
              <a:t>Gmapping</a:t>
            </a:r>
            <a:endParaRPr lang="it-IT" dirty="0"/>
          </a:p>
          <a:p>
            <a:pPr marL="285750" indent="-285750">
              <a:buFont typeface="Wingdings" panose="05000000000000000000" pitchFamily="2" charset="2"/>
              <a:buChar char="Ø"/>
            </a:pPr>
            <a:r>
              <a:rPr lang="it-IT" dirty="0" err="1"/>
              <a:t>Amcl</a:t>
            </a:r>
            <a:endParaRPr lang="it-IT" dirty="0"/>
          </a:p>
          <a:p>
            <a:pPr marL="285750" indent="-285750">
              <a:buFont typeface="Wingdings" panose="05000000000000000000" pitchFamily="2" charset="2"/>
              <a:buChar char="Ø"/>
            </a:pPr>
            <a:r>
              <a:rPr lang="it-IT" dirty="0"/>
              <a:t>OMPL C++ Libraries</a:t>
            </a:r>
          </a:p>
        </p:txBody>
      </p:sp>
      <p:cxnSp>
        <p:nvCxnSpPr>
          <p:cNvPr id="7" name="Connettore a gomito 6">
            <a:extLst>
              <a:ext uri="{FF2B5EF4-FFF2-40B4-BE49-F238E27FC236}">
                <a16:creationId xmlns:a16="http://schemas.microsoft.com/office/drawing/2014/main" id="{C5BD7436-2019-4661-95A0-BADCBAC6A5E7}"/>
              </a:ext>
            </a:extLst>
          </p:cNvPr>
          <p:cNvCxnSpPr>
            <a:cxnSpLocks/>
            <a:stCxn id="11" idx="3"/>
            <a:endCxn id="4100" idx="1"/>
          </p:cNvCxnSpPr>
          <p:nvPr/>
        </p:nvCxnSpPr>
        <p:spPr>
          <a:xfrm flipV="1">
            <a:off x="3454916" y="2063342"/>
            <a:ext cx="4412800" cy="136565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ttore a gomito 14">
            <a:extLst>
              <a:ext uri="{FF2B5EF4-FFF2-40B4-BE49-F238E27FC236}">
                <a16:creationId xmlns:a16="http://schemas.microsoft.com/office/drawing/2014/main" id="{167867B9-144D-4C04-BE41-52AF51B52C7E}"/>
              </a:ext>
            </a:extLst>
          </p:cNvPr>
          <p:cNvCxnSpPr>
            <a:cxnSpLocks/>
            <a:stCxn id="11" idx="3"/>
            <a:endCxn id="4102" idx="1"/>
          </p:cNvCxnSpPr>
          <p:nvPr/>
        </p:nvCxnSpPr>
        <p:spPr>
          <a:xfrm>
            <a:off x="3454916" y="3429000"/>
            <a:ext cx="4412800" cy="148963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35694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4102"/>
                                        </p:tgtEl>
                                        <p:attrNameLst>
                                          <p:attrName>style.visibility</p:attrName>
                                        </p:attrNameLst>
                                      </p:cBhvr>
                                      <p:to>
                                        <p:strVal val="visible"/>
                                      </p:to>
                                    </p:set>
                                    <p:animEffect transition="in" filter="wipe(left)">
                                      <p:cBhvr>
                                        <p:cTn id="24" dur="500"/>
                                        <p:tgtEl>
                                          <p:spTgt spid="4102"/>
                                        </p:tgtEl>
                                      </p:cBhvr>
                                    </p:animEffect>
                                  </p:childTnLst>
                                </p:cTn>
                              </p:par>
                              <p:par>
                                <p:cTn id="25" presetID="22" presetClass="entr" presetSubtype="8" fill="hold" nodeType="withEffect">
                                  <p:stCondLst>
                                    <p:cond delay="0"/>
                                  </p:stCondLst>
                                  <p:childTnLst>
                                    <p:set>
                                      <p:cBhvr>
                                        <p:cTn id="26" dur="1" fill="hold">
                                          <p:stCondLst>
                                            <p:cond delay="0"/>
                                          </p:stCondLst>
                                        </p:cTn>
                                        <p:tgtEl>
                                          <p:spTgt spid="4100"/>
                                        </p:tgtEl>
                                        <p:attrNameLst>
                                          <p:attrName>style.visibility</p:attrName>
                                        </p:attrNameLst>
                                      </p:cBhvr>
                                      <p:to>
                                        <p:strVal val="visible"/>
                                      </p:to>
                                    </p:set>
                                    <p:animEffect transition="in" filter="wipe(left)">
                                      <p:cBhvr>
                                        <p:cTn id="2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dirty="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r>
              <a:rPr lang="it-IT" sz="1400" dirty="0">
                <a:solidFill>
                  <a:srgbClr val="162230"/>
                </a:solidFill>
                <a:latin typeface="Century Gothic"/>
                <a:cs typeface="Century Gothic"/>
              </a:rPr>
              <a:t>/24</a:t>
            </a:r>
          </a:p>
        </p:txBody>
      </p:sp>
      <p:sp>
        <p:nvSpPr>
          <p:cNvPr id="4" name="Rectangle 3"/>
          <p:cNvSpPr/>
          <p:nvPr/>
        </p:nvSpPr>
        <p:spPr>
          <a:xfrm>
            <a:off x="1635616" y="112909"/>
            <a:ext cx="8921548" cy="1077218"/>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Implementazione:</a:t>
            </a:r>
            <a:br>
              <a:rPr lang="it-IT" sz="3200" dirty="0">
                <a:solidFill>
                  <a:srgbClr val="971720"/>
                </a:solidFill>
                <a:latin typeface="Century Gothic"/>
                <a:cs typeface="Century Gothic"/>
              </a:rPr>
            </a:br>
            <a:r>
              <a:rPr lang="it-IT" sz="3200" dirty="0">
                <a:solidFill>
                  <a:srgbClr val="971720"/>
                </a:solidFill>
                <a:latin typeface="Century Gothic"/>
                <a:cs typeface="Century Gothic"/>
              </a:rPr>
              <a:t>Creazione di un </a:t>
            </a:r>
            <a:r>
              <a:rPr lang="it-IT" sz="3200" dirty="0" err="1">
                <a:solidFill>
                  <a:srgbClr val="971720"/>
                </a:solidFill>
                <a:latin typeface="Century Gothic"/>
                <a:cs typeface="Century Gothic"/>
              </a:rPr>
              <a:t>Global_Planner</a:t>
            </a:r>
            <a:r>
              <a:rPr lang="it-IT" sz="3200" dirty="0">
                <a:solidFill>
                  <a:srgbClr val="971720"/>
                </a:solidFill>
                <a:latin typeface="Century Gothic"/>
                <a:cs typeface="Century Gothic"/>
              </a:rPr>
              <a:t> plugin</a:t>
            </a:r>
          </a:p>
        </p:txBody>
      </p:sp>
      <p:sp>
        <p:nvSpPr>
          <p:cNvPr id="3" name="CasellaDiTesto 2">
            <a:extLst>
              <a:ext uri="{FF2B5EF4-FFF2-40B4-BE49-F238E27FC236}">
                <a16:creationId xmlns:a16="http://schemas.microsoft.com/office/drawing/2014/main" id="{7555F368-219D-47F2-9994-35935D6725DA}"/>
              </a:ext>
            </a:extLst>
          </p:cNvPr>
          <p:cNvSpPr txBox="1"/>
          <p:nvPr/>
        </p:nvSpPr>
        <p:spPr>
          <a:xfrm>
            <a:off x="506001" y="2933111"/>
            <a:ext cx="2350452" cy="1200329"/>
          </a:xfrm>
          <a:prstGeom prst="rect">
            <a:avLst/>
          </a:prstGeom>
          <a:noFill/>
        </p:spPr>
        <p:txBody>
          <a:bodyPr wrap="none" rtlCol="0">
            <a:spAutoFit/>
          </a:bodyPr>
          <a:lstStyle/>
          <a:p>
            <a:pPr marL="285750" indent="-285750">
              <a:buFont typeface="Wingdings" panose="05000000000000000000" pitchFamily="2" charset="2"/>
              <a:buChar char="Ø"/>
            </a:pPr>
            <a:r>
              <a:rPr lang="it-IT" b="1" dirty="0" err="1"/>
              <a:t>Move_base</a:t>
            </a:r>
            <a:endParaRPr lang="it-IT" b="1" dirty="0"/>
          </a:p>
          <a:p>
            <a:pPr marL="285750" indent="-285750">
              <a:buFont typeface="Wingdings" panose="05000000000000000000" pitchFamily="2" charset="2"/>
              <a:buChar char="Ø"/>
            </a:pPr>
            <a:r>
              <a:rPr lang="it-IT" dirty="0" err="1"/>
              <a:t>Gmapping</a:t>
            </a:r>
            <a:endParaRPr lang="it-IT" dirty="0"/>
          </a:p>
          <a:p>
            <a:pPr marL="285750" indent="-285750">
              <a:buFont typeface="Wingdings" panose="05000000000000000000" pitchFamily="2" charset="2"/>
              <a:buChar char="Ø"/>
            </a:pPr>
            <a:r>
              <a:rPr lang="it-IT" dirty="0" err="1"/>
              <a:t>Amcl</a:t>
            </a:r>
            <a:endParaRPr lang="it-IT" dirty="0"/>
          </a:p>
          <a:p>
            <a:pPr marL="285750" indent="-285750">
              <a:buFont typeface="Wingdings" panose="05000000000000000000" pitchFamily="2" charset="2"/>
              <a:buChar char="Ø"/>
            </a:pPr>
            <a:r>
              <a:rPr lang="it-IT" b="1" dirty="0"/>
              <a:t>OMPL C++ Libraries</a:t>
            </a:r>
          </a:p>
        </p:txBody>
      </p:sp>
      <p:cxnSp>
        <p:nvCxnSpPr>
          <p:cNvPr id="6" name="Connettore 2 5">
            <a:extLst>
              <a:ext uri="{FF2B5EF4-FFF2-40B4-BE49-F238E27FC236}">
                <a16:creationId xmlns:a16="http://schemas.microsoft.com/office/drawing/2014/main" id="{0E36C880-54DB-4EF4-A3C4-BE596D315F25}"/>
              </a:ext>
            </a:extLst>
          </p:cNvPr>
          <p:cNvCxnSpPr>
            <a:cxnSpLocks/>
            <a:stCxn id="3" idx="3"/>
            <a:endCxn id="5126" idx="1"/>
          </p:cNvCxnSpPr>
          <p:nvPr/>
        </p:nvCxnSpPr>
        <p:spPr>
          <a:xfrm flipV="1">
            <a:off x="2856453" y="3525619"/>
            <a:ext cx="2391515" cy="76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126" name="Picture 6">
            <a:extLst>
              <a:ext uri="{FF2B5EF4-FFF2-40B4-BE49-F238E27FC236}">
                <a16:creationId xmlns:a16="http://schemas.microsoft.com/office/drawing/2014/main" id="{B518E276-BE3E-4E92-8E9A-F8B84EC2E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968" y="1174813"/>
            <a:ext cx="6869830" cy="4701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86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a:t>
            </a:fld>
            <a:r>
              <a:rPr lang="it-IT" sz="1400" dirty="0">
                <a:solidFill>
                  <a:srgbClr val="162230"/>
                </a:solidFill>
                <a:latin typeface="Century Gothic"/>
                <a:cs typeface="Century Gothic"/>
              </a:rPr>
              <a:t>/24</a:t>
            </a:r>
          </a:p>
        </p:txBody>
      </p:sp>
      <p:sp>
        <p:nvSpPr>
          <p:cNvPr id="4" name="Rectangle 3"/>
          <p:cNvSpPr/>
          <p:nvPr/>
        </p:nvSpPr>
        <p:spPr>
          <a:xfrm>
            <a:off x="1635616" y="112909"/>
            <a:ext cx="8921548" cy="1077218"/>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Implementazione:</a:t>
            </a:r>
            <a:br>
              <a:rPr lang="it-IT" sz="3200" dirty="0">
                <a:solidFill>
                  <a:srgbClr val="971720"/>
                </a:solidFill>
                <a:latin typeface="Century Gothic"/>
                <a:cs typeface="Century Gothic"/>
              </a:rPr>
            </a:br>
            <a:r>
              <a:rPr lang="it-IT" sz="3200" dirty="0">
                <a:solidFill>
                  <a:srgbClr val="971720"/>
                </a:solidFill>
                <a:latin typeface="Century Gothic"/>
                <a:cs typeface="Century Gothic"/>
              </a:rPr>
              <a:t>Creazione di un </a:t>
            </a:r>
            <a:r>
              <a:rPr lang="it-IT" sz="3200" dirty="0" err="1">
                <a:solidFill>
                  <a:srgbClr val="971720"/>
                </a:solidFill>
                <a:latin typeface="Century Gothic"/>
                <a:cs typeface="Century Gothic"/>
              </a:rPr>
              <a:t>Global_Planner</a:t>
            </a:r>
            <a:r>
              <a:rPr lang="it-IT" sz="3200" dirty="0">
                <a:solidFill>
                  <a:srgbClr val="971720"/>
                </a:solidFill>
                <a:latin typeface="Century Gothic"/>
                <a:cs typeface="Century Gothic"/>
              </a:rPr>
              <a:t> plugin</a:t>
            </a:r>
          </a:p>
        </p:txBody>
      </p:sp>
      <p:sp>
        <p:nvSpPr>
          <p:cNvPr id="3" name="CasellaDiTesto 2">
            <a:extLst>
              <a:ext uri="{FF2B5EF4-FFF2-40B4-BE49-F238E27FC236}">
                <a16:creationId xmlns:a16="http://schemas.microsoft.com/office/drawing/2014/main" id="{7555F368-219D-47F2-9994-35935D6725DA}"/>
              </a:ext>
            </a:extLst>
          </p:cNvPr>
          <p:cNvSpPr txBox="1"/>
          <p:nvPr/>
        </p:nvSpPr>
        <p:spPr>
          <a:xfrm>
            <a:off x="506001" y="2933111"/>
            <a:ext cx="2350452" cy="1200329"/>
          </a:xfrm>
          <a:prstGeom prst="rect">
            <a:avLst/>
          </a:prstGeom>
          <a:noFill/>
        </p:spPr>
        <p:txBody>
          <a:bodyPr wrap="none" rtlCol="0">
            <a:spAutoFit/>
          </a:bodyPr>
          <a:lstStyle/>
          <a:p>
            <a:pPr marL="285750" indent="-285750">
              <a:buFont typeface="Wingdings" panose="05000000000000000000" pitchFamily="2" charset="2"/>
              <a:buChar char="Ø"/>
            </a:pPr>
            <a:r>
              <a:rPr lang="it-IT" b="1" dirty="0" err="1"/>
              <a:t>Move_base</a:t>
            </a:r>
            <a:endParaRPr lang="it-IT" b="1" dirty="0"/>
          </a:p>
          <a:p>
            <a:pPr marL="285750" indent="-285750">
              <a:buFont typeface="Wingdings" panose="05000000000000000000" pitchFamily="2" charset="2"/>
              <a:buChar char="Ø"/>
            </a:pPr>
            <a:r>
              <a:rPr lang="it-IT" dirty="0" err="1"/>
              <a:t>Gmapping</a:t>
            </a:r>
            <a:endParaRPr lang="it-IT" dirty="0"/>
          </a:p>
          <a:p>
            <a:pPr marL="285750" indent="-285750">
              <a:buFont typeface="Wingdings" panose="05000000000000000000" pitchFamily="2" charset="2"/>
              <a:buChar char="Ø"/>
            </a:pPr>
            <a:r>
              <a:rPr lang="it-IT" dirty="0" err="1"/>
              <a:t>Amcl</a:t>
            </a:r>
            <a:endParaRPr lang="it-IT" dirty="0"/>
          </a:p>
          <a:p>
            <a:pPr marL="285750" indent="-285750">
              <a:buFont typeface="Wingdings" panose="05000000000000000000" pitchFamily="2" charset="2"/>
              <a:buChar char="Ø"/>
            </a:pPr>
            <a:r>
              <a:rPr lang="it-IT" b="1" dirty="0"/>
              <a:t>OMPL C++ Libraries</a:t>
            </a:r>
          </a:p>
        </p:txBody>
      </p:sp>
      <p:cxnSp>
        <p:nvCxnSpPr>
          <p:cNvPr id="6" name="Connettore 2 5">
            <a:extLst>
              <a:ext uri="{FF2B5EF4-FFF2-40B4-BE49-F238E27FC236}">
                <a16:creationId xmlns:a16="http://schemas.microsoft.com/office/drawing/2014/main" id="{0E36C880-54DB-4EF4-A3C4-BE596D315F25}"/>
              </a:ext>
            </a:extLst>
          </p:cNvPr>
          <p:cNvCxnSpPr>
            <a:cxnSpLocks/>
            <a:stCxn id="3" idx="3"/>
            <a:endCxn id="11266" idx="1"/>
          </p:cNvCxnSpPr>
          <p:nvPr/>
        </p:nvCxnSpPr>
        <p:spPr>
          <a:xfrm flipV="1">
            <a:off x="2856453" y="3533275"/>
            <a:ext cx="295939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266" name="Picture 2">
            <a:extLst>
              <a:ext uri="{FF2B5EF4-FFF2-40B4-BE49-F238E27FC236}">
                <a16:creationId xmlns:a16="http://schemas.microsoft.com/office/drawing/2014/main" id="{699A7502-D282-49E0-BA33-E627B98BA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846" y="1534886"/>
            <a:ext cx="6064877" cy="3996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08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a:t>
            </a:fld>
            <a:r>
              <a:rPr lang="it-IT" sz="1400" dirty="0">
                <a:solidFill>
                  <a:srgbClr val="162230"/>
                </a:solidFill>
                <a:latin typeface="Century Gothic"/>
                <a:cs typeface="Century Gothic"/>
              </a:rPr>
              <a:t>/24</a:t>
            </a:r>
          </a:p>
        </p:txBody>
      </p:sp>
      <p:sp>
        <p:nvSpPr>
          <p:cNvPr id="4" name="Rectangle 3"/>
          <p:cNvSpPr/>
          <p:nvPr/>
        </p:nvSpPr>
        <p:spPr>
          <a:xfrm>
            <a:off x="1635616" y="112909"/>
            <a:ext cx="8921548" cy="1077218"/>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Implementazione:</a:t>
            </a:r>
            <a:br>
              <a:rPr lang="it-IT" sz="3200" dirty="0">
                <a:solidFill>
                  <a:srgbClr val="971720"/>
                </a:solidFill>
                <a:latin typeface="Century Gothic"/>
                <a:cs typeface="Century Gothic"/>
              </a:rPr>
            </a:br>
            <a:r>
              <a:rPr lang="it-IT" sz="3200" dirty="0">
                <a:solidFill>
                  <a:srgbClr val="971720"/>
                </a:solidFill>
                <a:latin typeface="Century Gothic"/>
                <a:cs typeface="Century Gothic"/>
              </a:rPr>
              <a:t>Creazione di un </a:t>
            </a:r>
            <a:r>
              <a:rPr lang="it-IT" sz="3200" dirty="0" err="1">
                <a:solidFill>
                  <a:srgbClr val="971720"/>
                </a:solidFill>
                <a:latin typeface="Century Gothic"/>
                <a:cs typeface="Century Gothic"/>
              </a:rPr>
              <a:t>Global_Planner</a:t>
            </a:r>
            <a:r>
              <a:rPr lang="it-IT" sz="3200" dirty="0">
                <a:solidFill>
                  <a:srgbClr val="971720"/>
                </a:solidFill>
                <a:latin typeface="Century Gothic"/>
                <a:cs typeface="Century Gothic"/>
              </a:rPr>
              <a:t> plugin</a:t>
            </a:r>
          </a:p>
        </p:txBody>
      </p:sp>
      <p:sp>
        <p:nvSpPr>
          <p:cNvPr id="3" name="CasellaDiTesto 2">
            <a:extLst>
              <a:ext uri="{FF2B5EF4-FFF2-40B4-BE49-F238E27FC236}">
                <a16:creationId xmlns:a16="http://schemas.microsoft.com/office/drawing/2014/main" id="{7555F368-219D-47F2-9994-35935D6725DA}"/>
              </a:ext>
            </a:extLst>
          </p:cNvPr>
          <p:cNvSpPr txBox="1"/>
          <p:nvPr/>
        </p:nvSpPr>
        <p:spPr>
          <a:xfrm>
            <a:off x="506001" y="2933111"/>
            <a:ext cx="2350452" cy="1200329"/>
          </a:xfrm>
          <a:prstGeom prst="rect">
            <a:avLst/>
          </a:prstGeom>
          <a:noFill/>
        </p:spPr>
        <p:txBody>
          <a:bodyPr wrap="none" rtlCol="0">
            <a:spAutoFit/>
          </a:bodyPr>
          <a:lstStyle/>
          <a:p>
            <a:pPr marL="285750" indent="-285750">
              <a:buFont typeface="Wingdings" panose="05000000000000000000" pitchFamily="2" charset="2"/>
              <a:buChar char="Ø"/>
            </a:pPr>
            <a:r>
              <a:rPr lang="it-IT" b="1" dirty="0" err="1"/>
              <a:t>Move_base</a:t>
            </a:r>
            <a:endParaRPr lang="it-IT" b="1" dirty="0"/>
          </a:p>
          <a:p>
            <a:pPr marL="285750" indent="-285750">
              <a:buFont typeface="Wingdings" panose="05000000000000000000" pitchFamily="2" charset="2"/>
              <a:buChar char="Ø"/>
            </a:pPr>
            <a:r>
              <a:rPr lang="it-IT" dirty="0" err="1"/>
              <a:t>Gmapping</a:t>
            </a:r>
            <a:endParaRPr lang="it-IT" dirty="0"/>
          </a:p>
          <a:p>
            <a:pPr marL="285750" indent="-285750">
              <a:buFont typeface="Wingdings" panose="05000000000000000000" pitchFamily="2" charset="2"/>
              <a:buChar char="Ø"/>
            </a:pPr>
            <a:r>
              <a:rPr lang="it-IT" dirty="0" err="1"/>
              <a:t>Amcl</a:t>
            </a:r>
            <a:endParaRPr lang="it-IT" dirty="0"/>
          </a:p>
          <a:p>
            <a:pPr marL="285750" indent="-285750">
              <a:buFont typeface="Wingdings" panose="05000000000000000000" pitchFamily="2" charset="2"/>
              <a:buChar char="Ø"/>
            </a:pPr>
            <a:r>
              <a:rPr lang="it-IT" b="1" dirty="0"/>
              <a:t>OMPL C++ Libraries</a:t>
            </a:r>
          </a:p>
        </p:txBody>
      </p:sp>
      <p:cxnSp>
        <p:nvCxnSpPr>
          <p:cNvPr id="6" name="Connettore 2 5">
            <a:extLst>
              <a:ext uri="{FF2B5EF4-FFF2-40B4-BE49-F238E27FC236}">
                <a16:creationId xmlns:a16="http://schemas.microsoft.com/office/drawing/2014/main" id="{0E36C880-54DB-4EF4-A3C4-BE596D315F25}"/>
              </a:ext>
            </a:extLst>
          </p:cNvPr>
          <p:cNvCxnSpPr>
            <a:cxnSpLocks/>
            <a:stCxn id="3" idx="3"/>
          </p:cNvCxnSpPr>
          <p:nvPr/>
        </p:nvCxnSpPr>
        <p:spPr>
          <a:xfrm>
            <a:off x="2856453" y="3533276"/>
            <a:ext cx="23915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218" name="Picture 2">
            <a:extLst>
              <a:ext uri="{FF2B5EF4-FFF2-40B4-BE49-F238E27FC236}">
                <a16:creationId xmlns:a16="http://schemas.microsoft.com/office/drawing/2014/main" id="{8DADDD27-8CC9-4CE9-9D54-E35BC1B9F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968" y="1720150"/>
            <a:ext cx="6985095" cy="83542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41F226A-E9D1-4264-9094-49AA60EB1A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302" y="3085600"/>
            <a:ext cx="4162425" cy="89535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B95ABA3-2EE2-4753-8501-E32EFEA696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6514" y="4383440"/>
            <a:ext cx="304800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45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r>
              <a:rPr lang="it-IT" sz="1400" dirty="0">
                <a:solidFill>
                  <a:srgbClr val="162230"/>
                </a:solidFill>
                <a:latin typeface="Century Gothic"/>
                <a:cs typeface="Century Gothic"/>
              </a:rPr>
              <a:t>/24</a:t>
            </a:r>
          </a:p>
        </p:txBody>
      </p:sp>
      <p:sp>
        <p:nvSpPr>
          <p:cNvPr id="6" name="Rectangle 3">
            <a:extLst>
              <a:ext uri="{FF2B5EF4-FFF2-40B4-BE49-F238E27FC236}">
                <a16:creationId xmlns:a16="http://schemas.microsoft.com/office/drawing/2014/main" id="{A762174B-C3B9-4657-BEF9-F0D4EB24FACB}"/>
              </a:ext>
            </a:extLst>
          </p:cNvPr>
          <p:cNvSpPr/>
          <p:nvPr/>
        </p:nvSpPr>
        <p:spPr>
          <a:xfrm>
            <a:off x="1635225" y="-37356"/>
            <a:ext cx="8921548" cy="6672532"/>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SOMMARIO</a:t>
            </a:r>
          </a:p>
          <a:p>
            <a:pPr marL="342900" indent="-342900">
              <a:lnSpc>
                <a:spcPct val="150000"/>
              </a:lnSpc>
              <a:spcBef>
                <a:spcPct val="20000"/>
              </a:spcBef>
              <a:buClr>
                <a:srgbClr val="FFDC00"/>
              </a:buClr>
              <a:buSzPct val="70000"/>
              <a:buFont typeface="Wingdings" pitchFamily="2" charset="2"/>
              <a:buChar char="u"/>
            </a:pPr>
            <a:r>
              <a:rPr lang="it-IT" sz="2400" dirty="0">
                <a:solidFill>
                  <a:srgbClr val="162230"/>
                </a:solidFill>
                <a:latin typeface="Century Gothic" pitchFamily="34" charset="0"/>
              </a:rPr>
              <a:t>Obiettivi</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Background</a:t>
            </a:r>
          </a:p>
          <a:p>
            <a:pPr marL="800100" lvl="1" indent="-342900">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Scopo del progetto</a:t>
            </a:r>
          </a:p>
          <a:p>
            <a:pPr marL="342900" indent="-342900">
              <a:lnSpc>
                <a:spcPct val="150000"/>
              </a:lnSpc>
              <a:spcBef>
                <a:spcPct val="20000"/>
              </a:spcBef>
              <a:buClr>
                <a:srgbClr val="FFDC00"/>
              </a:buClr>
              <a:buSzPct val="70000"/>
              <a:buFont typeface="Wingdings" pitchFamily="2" charset="2"/>
              <a:buChar char="u"/>
            </a:pPr>
            <a:r>
              <a:rPr lang="it-IT" sz="2400" dirty="0">
                <a:solidFill>
                  <a:srgbClr val="162230"/>
                </a:solidFill>
                <a:latin typeface="Century Gothic" pitchFamily="34" charset="0"/>
              </a:rPr>
              <a:t>Implementazione</a:t>
            </a:r>
            <a:endParaRPr lang="it-IT" sz="2000" dirty="0">
              <a:solidFill>
                <a:srgbClr val="162230"/>
              </a:solidFill>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Ambiente di simulazione</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Il robot e gli ostacoli dinamici</a:t>
            </a:r>
            <a:endParaRPr lang="it-IT" sz="2400" dirty="0">
              <a:solidFill>
                <a:srgbClr val="162230"/>
              </a:solidFill>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it-IT" sz="2000" dirty="0" err="1">
                <a:solidFill>
                  <a:srgbClr val="162230"/>
                </a:solidFill>
                <a:latin typeface="Century Gothic" pitchFamily="34" charset="0"/>
              </a:rPr>
              <a:t>Move</a:t>
            </a:r>
            <a:r>
              <a:rPr lang="it-IT" sz="2000" dirty="0">
                <a:solidFill>
                  <a:srgbClr val="162230"/>
                </a:solidFill>
                <a:latin typeface="Century Gothic" pitchFamily="34" charset="0"/>
              </a:rPr>
              <a:t> Base toolbox e creazione di un global planner plugin</a:t>
            </a:r>
          </a:p>
          <a:p>
            <a:pPr marL="342900" indent="-342900">
              <a:lnSpc>
                <a:spcPct val="150000"/>
              </a:lnSpc>
              <a:spcBef>
                <a:spcPct val="20000"/>
              </a:spcBef>
              <a:buClr>
                <a:srgbClr val="FFDC00"/>
              </a:buClr>
              <a:buSzPct val="70000"/>
              <a:buFont typeface="Wingdings" pitchFamily="2" charset="2"/>
              <a:buChar char="u"/>
            </a:pPr>
            <a:r>
              <a:rPr lang="it-IT" sz="2400" b="1" dirty="0">
                <a:solidFill>
                  <a:srgbClr val="162230"/>
                </a:solidFill>
                <a:latin typeface="Century Gothic" pitchFamily="34" charset="0"/>
              </a:rPr>
              <a:t>Testing e Risultati</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Scelta del test</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Esempi di risultati dei vari planner</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Confronti e considerazioni finali</a:t>
            </a:r>
            <a:endParaRPr lang="it-IT" sz="2400" dirty="0">
              <a:solidFill>
                <a:srgbClr val="162230"/>
              </a:solidFill>
              <a:latin typeface="Century Gothic" pitchFamily="34" charset="0"/>
            </a:endParaRPr>
          </a:p>
        </p:txBody>
      </p:sp>
    </p:spTree>
    <p:extLst>
      <p:ext uri="{BB962C8B-B14F-4D97-AF65-F5344CB8AC3E}">
        <p14:creationId xmlns:p14="http://schemas.microsoft.com/office/powerpoint/2010/main" val="304103009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r>
              <a:rPr lang="it-IT" sz="1400" dirty="0">
                <a:solidFill>
                  <a:srgbClr val="162230"/>
                </a:solidFill>
                <a:latin typeface="Century Gothic"/>
                <a:cs typeface="Century Gothic"/>
              </a:rPr>
              <a:t>/24</a:t>
            </a:r>
          </a:p>
        </p:txBody>
      </p:sp>
      <p:sp>
        <p:nvSpPr>
          <p:cNvPr id="4" name="Rectangle 3"/>
          <p:cNvSpPr/>
          <p:nvPr/>
        </p:nvSpPr>
        <p:spPr>
          <a:xfrm>
            <a:off x="0" y="0"/>
            <a:ext cx="12191999" cy="1077218"/>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Esempi di risultati dei vari planner:</a:t>
            </a:r>
            <a:br>
              <a:rPr lang="it-IT" sz="3200" dirty="0">
                <a:solidFill>
                  <a:srgbClr val="971720"/>
                </a:solidFill>
                <a:latin typeface="Century Gothic"/>
                <a:cs typeface="Century Gothic"/>
              </a:rPr>
            </a:br>
            <a:r>
              <a:rPr lang="it-IT" sz="3200" dirty="0">
                <a:solidFill>
                  <a:srgbClr val="971720"/>
                </a:solidFill>
                <a:latin typeface="Century Gothic"/>
                <a:cs typeface="Century Gothic"/>
              </a:rPr>
              <a:t>Scelta del Test</a:t>
            </a:r>
          </a:p>
        </p:txBody>
      </p:sp>
      <p:pic>
        <p:nvPicPr>
          <p:cNvPr id="6" name="Immagine 5" descr="Immagine che contiene sedendo, monitor, computer, largo&#10;&#10;Descrizione generata automaticamente">
            <a:extLst>
              <a:ext uri="{FF2B5EF4-FFF2-40B4-BE49-F238E27FC236}">
                <a16:creationId xmlns:a16="http://schemas.microsoft.com/office/drawing/2014/main" id="{619AF134-344B-48DC-957F-568BF8B35575}"/>
              </a:ext>
            </a:extLst>
          </p:cNvPr>
          <p:cNvPicPr>
            <a:picLocks noChangeAspect="1"/>
          </p:cNvPicPr>
          <p:nvPr/>
        </p:nvPicPr>
        <p:blipFill>
          <a:blip r:embed="rId4"/>
          <a:stretch>
            <a:fillRect/>
          </a:stretch>
        </p:blipFill>
        <p:spPr>
          <a:xfrm>
            <a:off x="1376514" y="1135784"/>
            <a:ext cx="9438969" cy="5305827"/>
          </a:xfrm>
          <a:prstGeom prst="rect">
            <a:avLst/>
          </a:prstGeom>
        </p:spPr>
      </p:pic>
    </p:spTree>
    <p:extLst>
      <p:ext uri="{BB962C8B-B14F-4D97-AF65-F5344CB8AC3E}">
        <p14:creationId xmlns:p14="http://schemas.microsoft.com/office/powerpoint/2010/main" val="3329508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r>
              <a:rPr lang="it-IT" sz="1400" dirty="0">
                <a:solidFill>
                  <a:srgbClr val="162230"/>
                </a:solidFill>
                <a:latin typeface="Century Gothic"/>
                <a:cs typeface="Century Gothic"/>
              </a:rPr>
              <a:t>/24</a:t>
            </a:r>
          </a:p>
        </p:txBody>
      </p:sp>
      <p:sp>
        <p:nvSpPr>
          <p:cNvPr id="4" name="Rectangle 3"/>
          <p:cNvSpPr/>
          <p:nvPr/>
        </p:nvSpPr>
        <p:spPr>
          <a:xfrm>
            <a:off x="1635225" y="-37356"/>
            <a:ext cx="8921548" cy="6672532"/>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SOMMARIO</a:t>
            </a:r>
          </a:p>
          <a:p>
            <a:pPr marL="342900" indent="-342900">
              <a:lnSpc>
                <a:spcPct val="150000"/>
              </a:lnSpc>
              <a:spcBef>
                <a:spcPct val="20000"/>
              </a:spcBef>
              <a:buClr>
                <a:srgbClr val="FFDC00"/>
              </a:buClr>
              <a:buSzPct val="70000"/>
              <a:buFont typeface="Wingdings" pitchFamily="2" charset="2"/>
              <a:buChar char="u"/>
            </a:pPr>
            <a:r>
              <a:rPr lang="it-IT" sz="2400" dirty="0">
                <a:solidFill>
                  <a:srgbClr val="162230"/>
                </a:solidFill>
                <a:latin typeface="Century Gothic" pitchFamily="34" charset="0"/>
              </a:rPr>
              <a:t>Obiettivi</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Background</a:t>
            </a:r>
          </a:p>
          <a:p>
            <a:pPr marL="800100" lvl="1" indent="-342900">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Scopo del progetto</a:t>
            </a:r>
          </a:p>
          <a:p>
            <a:pPr marL="342900" indent="-342900">
              <a:lnSpc>
                <a:spcPct val="150000"/>
              </a:lnSpc>
              <a:spcBef>
                <a:spcPct val="20000"/>
              </a:spcBef>
              <a:buClr>
                <a:srgbClr val="FFDC00"/>
              </a:buClr>
              <a:buSzPct val="70000"/>
              <a:buFont typeface="Wingdings" pitchFamily="2" charset="2"/>
              <a:buChar char="u"/>
            </a:pPr>
            <a:r>
              <a:rPr lang="it-IT" sz="2400" dirty="0">
                <a:solidFill>
                  <a:srgbClr val="162230"/>
                </a:solidFill>
                <a:latin typeface="Century Gothic" pitchFamily="34" charset="0"/>
              </a:rPr>
              <a:t>Implementazione</a:t>
            </a:r>
            <a:endParaRPr lang="it-IT" sz="2000" dirty="0">
              <a:solidFill>
                <a:srgbClr val="162230"/>
              </a:solidFill>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Ambiente di simulazione</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Il robot e gli ostacoli dinamici</a:t>
            </a:r>
            <a:endParaRPr lang="it-IT" sz="2400" dirty="0">
              <a:solidFill>
                <a:srgbClr val="162230"/>
              </a:solidFill>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it-IT" sz="2000" dirty="0" err="1">
                <a:solidFill>
                  <a:srgbClr val="162230"/>
                </a:solidFill>
                <a:latin typeface="Century Gothic" pitchFamily="34" charset="0"/>
              </a:rPr>
              <a:t>Move</a:t>
            </a:r>
            <a:r>
              <a:rPr lang="it-IT" sz="2000" dirty="0">
                <a:solidFill>
                  <a:srgbClr val="162230"/>
                </a:solidFill>
                <a:latin typeface="Century Gothic" pitchFamily="34" charset="0"/>
              </a:rPr>
              <a:t> Base toolbox e creazione di un global planner plugin</a:t>
            </a:r>
          </a:p>
          <a:p>
            <a:pPr marL="342900" indent="-342900">
              <a:lnSpc>
                <a:spcPct val="150000"/>
              </a:lnSpc>
              <a:spcBef>
                <a:spcPct val="20000"/>
              </a:spcBef>
              <a:buClr>
                <a:srgbClr val="FFDC00"/>
              </a:buClr>
              <a:buSzPct val="70000"/>
              <a:buFont typeface="Wingdings" pitchFamily="2" charset="2"/>
              <a:buChar char="u"/>
            </a:pPr>
            <a:r>
              <a:rPr lang="it-IT" sz="2400" dirty="0">
                <a:solidFill>
                  <a:srgbClr val="162230"/>
                </a:solidFill>
                <a:latin typeface="Century Gothic" pitchFamily="34" charset="0"/>
              </a:rPr>
              <a:t>Testing e Risultati</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Scelta del test</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Esempi di risultati dei vari planner</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Confronti e considerazioni finali</a:t>
            </a:r>
            <a:endParaRPr lang="it-IT" sz="2400" dirty="0">
              <a:solidFill>
                <a:srgbClr val="162230"/>
              </a:solidFill>
              <a:latin typeface="Century Gothic" pitchFamily="34" charset="0"/>
            </a:endParaRPr>
          </a:p>
        </p:txBody>
      </p:sp>
    </p:spTree>
    <p:extLst>
      <p:ext uri="{BB962C8B-B14F-4D97-AF65-F5344CB8AC3E}">
        <p14:creationId xmlns:p14="http://schemas.microsoft.com/office/powerpoint/2010/main" val="107702529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r>
              <a:rPr lang="it-IT" sz="1400" dirty="0">
                <a:solidFill>
                  <a:srgbClr val="162230"/>
                </a:solidFill>
                <a:latin typeface="Century Gothic"/>
                <a:cs typeface="Century Gothic"/>
              </a:rPr>
              <a:t>/24</a:t>
            </a:r>
          </a:p>
        </p:txBody>
      </p:sp>
      <p:sp>
        <p:nvSpPr>
          <p:cNvPr id="4" name="Rectangle 3"/>
          <p:cNvSpPr/>
          <p:nvPr/>
        </p:nvSpPr>
        <p:spPr>
          <a:xfrm>
            <a:off x="0" y="0"/>
            <a:ext cx="12191999" cy="1077218"/>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Esempi di risultati dei vari planner:</a:t>
            </a:r>
            <a:br>
              <a:rPr lang="it-IT" sz="3200" dirty="0">
                <a:solidFill>
                  <a:srgbClr val="971720"/>
                </a:solidFill>
                <a:latin typeface="Century Gothic"/>
                <a:cs typeface="Century Gothic"/>
              </a:rPr>
            </a:br>
            <a:r>
              <a:rPr lang="it-IT" sz="3200" dirty="0">
                <a:solidFill>
                  <a:srgbClr val="971720"/>
                </a:solidFill>
                <a:latin typeface="Century Gothic"/>
                <a:cs typeface="Century Gothic"/>
              </a:rPr>
              <a:t>Esempio di  Dynamic </a:t>
            </a:r>
            <a:r>
              <a:rPr lang="it-IT" sz="3200" dirty="0" err="1">
                <a:solidFill>
                  <a:srgbClr val="971720"/>
                </a:solidFill>
                <a:latin typeface="Century Gothic"/>
                <a:cs typeface="Century Gothic"/>
              </a:rPr>
              <a:t>Obstacle</a:t>
            </a:r>
            <a:r>
              <a:rPr lang="it-IT" sz="3200" dirty="0">
                <a:solidFill>
                  <a:srgbClr val="971720"/>
                </a:solidFill>
                <a:latin typeface="Century Gothic"/>
                <a:cs typeface="Century Gothic"/>
              </a:rPr>
              <a:t> </a:t>
            </a:r>
            <a:r>
              <a:rPr lang="it-IT" sz="3200" dirty="0" err="1">
                <a:solidFill>
                  <a:srgbClr val="971720"/>
                </a:solidFill>
                <a:latin typeface="Century Gothic"/>
                <a:cs typeface="Century Gothic"/>
              </a:rPr>
              <a:t>Avoidance</a:t>
            </a:r>
            <a:endParaRPr lang="it-IT" sz="3200" dirty="0">
              <a:solidFill>
                <a:srgbClr val="971720"/>
              </a:solidFill>
              <a:latin typeface="Century Gothic"/>
              <a:cs typeface="Century Gothic"/>
            </a:endParaRPr>
          </a:p>
        </p:txBody>
      </p:sp>
      <p:pic>
        <p:nvPicPr>
          <p:cNvPr id="3" name="RRTStar_obstacle_avoidance_P1-converted">
            <a:hlinkClick r:id="" action="ppaction://media"/>
            <a:extLst>
              <a:ext uri="{FF2B5EF4-FFF2-40B4-BE49-F238E27FC236}">
                <a16:creationId xmlns:a16="http://schemas.microsoft.com/office/drawing/2014/main" id="{B60894AD-7B07-4E47-BD8A-35B61ED3814A}"/>
              </a:ext>
            </a:extLst>
          </p:cNvPr>
          <p:cNvPicPr>
            <a:picLocks noChangeAspect="1"/>
          </p:cNvPicPr>
          <p:nvPr>
            <a:videoFile r:link="rId1"/>
            <p:extLst>
              <p:ext uri="{DAA4B4D4-6D71-4841-9C94-3DE7FCFB9230}">
                <p14:media xmlns:p14="http://schemas.microsoft.com/office/powerpoint/2010/main" r:embed="rId2">
                  <p14:trim st="16090"/>
                </p14:media>
              </p:ext>
            </p:extLst>
          </p:nvPr>
        </p:nvPicPr>
        <p:blipFill rotWithShape="1">
          <a:blip r:embed="rId6"/>
          <a:srcRect l="12" t="2926" r="976" b="2817"/>
          <a:stretch/>
        </p:blipFill>
        <p:spPr>
          <a:xfrm>
            <a:off x="1031238" y="1056210"/>
            <a:ext cx="10129521" cy="5424256"/>
          </a:xfrm>
          <a:prstGeom prst="rect">
            <a:avLst/>
          </a:prstGeom>
        </p:spPr>
      </p:pic>
    </p:spTree>
    <p:extLst>
      <p:ext uri="{BB962C8B-B14F-4D97-AF65-F5344CB8AC3E}">
        <p14:creationId xmlns:p14="http://schemas.microsoft.com/office/powerpoint/2010/main" val="1307425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7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r>
              <a:rPr lang="it-IT" sz="1400" dirty="0">
                <a:solidFill>
                  <a:srgbClr val="162230"/>
                </a:solidFill>
                <a:latin typeface="Century Gothic"/>
                <a:cs typeface="Century Gothic"/>
              </a:rPr>
              <a:t>/24</a:t>
            </a:r>
          </a:p>
        </p:txBody>
      </p:sp>
      <p:sp>
        <p:nvSpPr>
          <p:cNvPr id="4" name="Rectangle 3"/>
          <p:cNvSpPr/>
          <p:nvPr/>
        </p:nvSpPr>
        <p:spPr>
          <a:xfrm>
            <a:off x="0" y="0"/>
            <a:ext cx="12191999" cy="1077218"/>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Esempi di risultati dei vari planner:</a:t>
            </a:r>
            <a:br>
              <a:rPr lang="it-IT" sz="3200" dirty="0">
                <a:solidFill>
                  <a:srgbClr val="971720"/>
                </a:solidFill>
                <a:latin typeface="Century Gothic"/>
                <a:cs typeface="Century Gothic"/>
              </a:rPr>
            </a:br>
            <a:r>
              <a:rPr lang="it-IT" sz="3200" dirty="0">
                <a:solidFill>
                  <a:srgbClr val="971720"/>
                </a:solidFill>
                <a:latin typeface="Century Gothic"/>
                <a:cs typeface="Century Gothic"/>
              </a:rPr>
              <a:t>Best Case dei tre planner</a:t>
            </a:r>
          </a:p>
        </p:txBody>
      </p:sp>
      <p:pic>
        <p:nvPicPr>
          <p:cNvPr id="5" name="pRRT_range5_P1-converted">
            <a:hlinkClick r:id="" action="ppaction://media"/>
            <a:extLst>
              <a:ext uri="{FF2B5EF4-FFF2-40B4-BE49-F238E27FC236}">
                <a16:creationId xmlns:a16="http://schemas.microsoft.com/office/drawing/2014/main" id="{E76F2545-6B04-4363-9E21-9014D8F3CB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19045" t="18991" r="50955" b="26252"/>
          <a:stretch/>
        </p:blipFill>
        <p:spPr>
          <a:xfrm>
            <a:off x="74202" y="967667"/>
            <a:ext cx="3201658" cy="3287139"/>
          </a:xfrm>
          <a:prstGeom prst="rect">
            <a:avLst/>
          </a:prstGeom>
        </p:spPr>
      </p:pic>
      <p:sp>
        <p:nvSpPr>
          <p:cNvPr id="6" name="CasellaDiTesto 5">
            <a:extLst>
              <a:ext uri="{FF2B5EF4-FFF2-40B4-BE49-F238E27FC236}">
                <a16:creationId xmlns:a16="http://schemas.microsoft.com/office/drawing/2014/main" id="{9482BFDC-5FCB-4C00-A6A6-B1EDE1D131B5}"/>
              </a:ext>
            </a:extLst>
          </p:cNvPr>
          <p:cNvSpPr txBox="1"/>
          <p:nvPr/>
        </p:nvSpPr>
        <p:spPr>
          <a:xfrm>
            <a:off x="2689945" y="3834420"/>
            <a:ext cx="660117" cy="369332"/>
          </a:xfrm>
          <a:prstGeom prst="rect">
            <a:avLst/>
          </a:prstGeom>
          <a:noFill/>
        </p:spPr>
        <p:txBody>
          <a:bodyPr wrap="none" rtlCol="0">
            <a:spAutoFit/>
          </a:bodyPr>
          <a:lstStyle/>
          <a:p>
            <a:r>
              <a:rPr lang="it-IT" dirty="0">
                <a:solidFill>
                  <a:srgbClr val="C00000"/>
                </a:solidFill>
              </a:rPr>
              <a:t>RRT*</a:t>
            </a:r>
          </a:p>
        </p:txBody>
      </p:sp>
      <p:pic>
        <p:nvPicPr>
          <p:cNvPr id="7" name="RRTStar1_range5_P1-converted">
            <a:hlinkClick r:id="" action="ppaction://media"/>
            <a:extLst>
              <a:ext uri="{FF2B5EF4-FFF2-40B4-BE49-F238E27FC236}">
                <a16:creationId xmlns:a16="http://schemas.microsoft.com/office/drawing/2014/main" id="{C0610ACF-E8F3-4FD0-9DA1-CDCA861A2D3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18910" t="19329" r="50765" b="25871"/>
          <a:stretch/>
        </p:blipFill>
        <p:spPr>
          <a:xfrm>
            <a:off x="4496152" y="967667"/>
            <a:ext cx="3199694" cy="3252388"/>
          </a:xfrm>
          <a:prstGeom prst="rect">
            <a:avLst/>
          </a:prstGeom>
        </p:spPr>
      </p:pic>
      <p:graphicFrame>
        <p:nvGraphicFramePr>
          <p:cNvPr id="8" name="Tabella 7">
            <a:extLst>
              <a:ext uri="{FF2B5EF4-FFF2-40B4-BE49-F238E27FC236}">
                <a16:creationId xmlns:a16="http://schemas.microsoft.com/office/drawing/2014/main" id="{5B0B87A5-4BB9-4FA2-A178-30FDB5FD7CB9}"/>
              </a:ext>
            </a:extLst>
          </p:cNvPr>
          <p:cNvGraphicFramePr>
            <a:graphicFrameLocks noGrp="1"/>
          </p:cNvGraphicFramePr>
          <p:nvPr>
            <p:extLst>
              <p:ext uri="{D42A27DB-BD31-4B8C-83A1-F6EECF244321}">
                <p14:modId xmlns:p14="http://schemas.microsoft.com/office/powerpoint/2010/main" val="3920810050"/>
              </p:ext>
            </p:extLst>
          </p:nvPr>
        </p:nvGraphicFramePr>
        <p:xfrm>
          <a:off x="1816099" y="4587486"/>
          <a:ext cx="8559800" cy="1879765"/>
        </p:xfrm>
        <a:graphic>
          <a:graphicData uri="http://schemas.openxmlformats.org/drawingml/2006/table">
            <a:tbl>
              <a:tblPr>
                <a:tableStyleId>{5C22544A-7EE6-4342-B048-85BDC9FD1C3A}</a:tableStyleId>
              </a:tblPr>
              <a:tblGrid>
                <a:gridCol w="1308100">
                  <a:extLst>
                    <a:ext uri="{9D8B030D-6E8A-4147-A177-3AD203B41FA5}">
                      <a16:colId xmlns:a16="http://schemas.microsoft.com/office/drawing/2014/main" val="3480775769"/>
                    </a:ext>
                  </a:extLst>
                </a:gridCol>
                <a:gridCol w="1041400">
                  <a:extLst>
                    <a:ext uri="{9D8B030D-6E8A-4147-A177-3AD203B41FA5}">
                      <a16:colId xmlns:a16="http://schemas.microsoft.com/office/drawing/2014/main" val="2528237184"/>
                    </a:ext>
                  </a:extLst>
                </a:gridCol>
                <a:gridCol w="1130300">
                  <a:extLst>
                    <a:ext uri="{9D8B030D-6E8A-4147-A177-3AD203B41FA5}">
                      <a16:colId xmlns:a16="http://schemas.microsoft.com/office/drawing/2014/main" val="2488077141"/>
                    </a:ext>
                  </a:extLst>
                </a:gridCol>
                <a:gridCol w="1511300">
                  <a:extLst>
                    <a:ext uri="{9D8B030D-6E8A-4147-A177-3AD203B41FA5}">
                      <a16:colId xmlns:a16="http://schemas.microsoft.com/office/drawing/2014/main" val="3066797364"/>
                    </a:ext>
                  </a:extLst>
                </a:gridCol>
                <a:gridCol w="3568700">
                  <a:extLst>
                    <a:ext uri="{9D8B030D-6E8A-4147-A177-3AD203B41FA5}">
                      <a16:colId xmlns:a16="http://schemas.microsoft.com/office/drawing/2014/main" val="4117955057"/>
                    </a:ext>
                  </a:extLst>
                </a:gridCol>
              </a:tblGrid>
              <a:tr h="200025">
                <a:tc>
                  <a:txBody>
                    <a:bodyPr/>
                    <a:lstStyle/>
                    <a:p>
                      <a:pPr algn="l" fontAlgn="ct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Optimization</a:t>
                      </a:r>
                      <a:endParaRPr lang="it-IT" sz="10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Range</a:t>
                      </a:r>
                      <a:endParaRPr lang="it-IT" sz="10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dirty="0">
                          <a:effectLst/>
                        </a:rPr>
                        <a:t>Goal Range</a:t>
                      </a:r>
                      <a:endParaRPr lang="it-IT" sz="10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Solve Time</a:t>
                      </a:r>
                      <a:endParaRPr lang="it-IT" sz="1000" b="1"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881550801"/>
                  </a:ext>
                </a:extLst>
              </a:tr>
              <a:tr h="200025">
                <a:tc>
                  <a:txBody>
                    <a:bodyPr/>
                    <a:lstStyle/>
                    <a:p>
                      <a:pPr algn="ctr" fontAlgn="ctr"/>
                      <a:r>
                        <a:rPr lang="it-IT" sz="1000" u="none" strike="noStrike">
                          <a:effectLst/>
                        </a:rPr>
                        <a:t>Test 2</a:t>
                      </a:r>
                      <a:endParaRPr lang="it-IT" sz="10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10e-4 Length_Objective</a:t>
                      </a: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5</a:t>
                      </a:r>
                      <a:endParaRPr lang="it-IT" sz="1000" b="0" i="0" u="none" strike="noStrike">
                        <a:solidFill>
                          <a:srgbClr val="FF0000"/>
                        </a:solidFill>
                        <a:effectLst/>
                        <a:latin typeface="Arial" panose="020B0604020202020204" pitchFamily="34" charset="0"/>
                      </a:endParaRPr>
                    </a:p>
                  </a:txBody>
                  <a:tcPr marL="7620" marR="7620" marT="7620" marB="0" anchor="ctr"/>
                </a:tc>
                <a:tc>
                  <a:txBody>
                    <a:bodyPr/>
                    <a:lstStyle/>
                    <a:p>
                      <a:pPr algn="ctr" fontAlgn="ctr"/>
                      <a:r>
                        <a:rPr lang="it-IT" sz="1000" u="none" strike="noStrike" dirty="0">
                          <a:effectLst/>
                        </a:rPr>
                        <a:t>5.0</a:t>
                      </a:r>
                      <a:endParaRPr lang="it-IT" sz="10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20 / 1</a:t>
                      </a:r>
                      <a:endParaRPr lang="it-IT" sz="1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94825119"/>
                  </a:ext>
                </a:extLst>
              </a:tr>
              <a:tr h="200025">
                <a:tc>
                  <a:txBody>
                    <a:bodyPr/>
                    <a:lstStyle/>
                    <a:p>
                      <a:pPr algn="l" fontAlgn="ctr"/>
                      <a:r>
                        <a:rPr lang="it-IT" sz="1000" u="none" strike="noStrike">
                          <a:effectLst/>
                        </a:rPr>
                        <a:t>Algoritmi (P1 / P2)</a:t>
                      </a: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Real Solve Time</a:t>
                      </a: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Path Quality</a:t>
                      </a:r>
                      <a:endParaRPr lang="it-IT" sz="1000" b="0" i="0" u="none" strike="noStrike">
                        <a:solidFill>
                          <a:srgbClr val="000000"/>
                        </a:solidFill>
                        <a:effectLst/>
                        <a:latin typeface="Arial" panose="020B0604020202020204" pitchFamily="34" charset="0"/>
                      </a:endParaRPr>
                    </a:p>
                  </a:txBody>
                  <a:tcPr marL="7620" marR="7620" marT="7620" marB="0" anchor="ctr"/>
                </a:tc>
                <a:tc gridSpan="2">
                  <a:txBody>
                    <a:bodyPr/>
                    <a:lstStyle/>
                    <a:p>
                      <a:pPr algn="ctr" fontAlgn="ctr"/>
                      <a:r>
                        <a:rPr lang="it-IT" sz="1000" u="none" strike="noStrike" dirty="0">
                          <a:effectLst/>
                        </a:rPr>
                        <a:t>Notes</a:t>
                      </a:r>
                      <a:endParaRPr lang="it-IT" sz="1000" b="0" i="0" u="none" strike="noStrike" dirty="0">
                        <a:solidFill>
                          <a:srgbClr val="000000"/>
                        </a:solidFill>
                        <a:effectLst/>
                        <a:latin typeface="Arial" panose="020B0604020202020204" pitchFamily="34" charset="0"/>
                      </a:endParaRPr>
                    </a:p>
                  </a:txBody>
                  <a:tcPr marL="7620" marR="7620" marT="7620" marB="0" anchor="ctr"/>
                </a:tc>
                <a:tc hMerge="1">
                  <a:txBody>
                    <a:bodyPr/>
                    <a:lstStyle/>
                    <a:p>
                      <a:endParaRPr lang="it-IT"/>
                    </a:p>
                  </a:txBody>
                  <a:tcPr/>
                </a:tc>
                <a:extLst>
                  <a:ext uri="{0D108BD9-81ED-4DB2-BD59-A6C34878D82A}">
                    <a16:rowId xmlns:a16="http://schemas.microsoft.com/office/drawing/2014/main" val="2542070783"/>
                  </a:ext>
                </a:extLst>
              </a:tr>
              <a:tr h="320040">
                <a:tc>
                  <a:txBody>
                    <a:bodyPr/>
                    <a:lstStyle/>
                    <a:p>
                      <a:pPr algn="l" fontAlgn="ctr"/>
                      <a:r>
                        <a:rPr lang="it-IT" sz="1000" u="none" strike="noStrike">
                          <a:effectLst/>
                        </a:rPr>
                        <a:t>RRT*</a:t>
                      </a: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20s / 20s</a:t>
                      </a: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Buona / Ottima</a:t>
                      </a:r>
                      <a:endParaRPr lang="it-IT" sz="1000" b="0" i="0" u="none" strike="noStrike">
                        <a:solidFill>
                          <a:srgbClr val="000000"/>
                        </a:solidFill>
                        <a:effectLst/>
                        <a:latin typeface="Arial" panose="020B0604020202020204" pitchFamily="34" charset="0"/>
                      </a:endParaRPr>
                    </a:p>
                  </a:txBody>
                  <a:tcPr marL="7620" marR="7620" marT="7620" marB="0" anchor="ctr"/>
                </a:tc>
                <a:tc gridSpan="2">
                  <a:txBody>
                    <a:bodyPr/>
                    <a:lstStyle/>
                    <a:p>
                      <a:pPr algn="l" fontAlgn="ctr"/>
                      <a:r>
                        <a:rPr lang="it-IT" sz="1000" u="none" strike="noStrike" dirty="0" err="1">
                          <a:effectLst/>
                        </a:rPr>
                        <a:t>Path</a:t>
                      </a:r>
                      <a:r>
                        <a:rPr lang="it-IT" sz="1000" u="none" strike="noStrike" dirty="0">
                          <a:effectLst/>
                        </a:rPr>
                        <a:t> migliori della configurazione standard, ma cresce l'incertezza nel tratto finale</a:t>
                      </a:r>
                      <a:endParaRPr lang="it-IT" sz="1000" b="0" i="0" u="none" strike="noStrike" dirty="0">
                        <a:solidFill>
                          <a:srgbClr val="000000"/>
                        </a:solidFill>
                        <a:effectLst/>
                        <a:latin typeface="Arial" panose="020B0604020202020204" pitchFamily="34" charset="0"/>
                      </a:endParaRPr>
                    </a:p>
                  </a:txBody>
                  <a:tcPr marL="7620" marR="7620" marT="7620" marB="0" anchor="ctr"/>
                </a:tc>
                <a:tc hMerge="1">
                  <a:txBody>
                    <a:bodyPr/>
                    <a:lstStyle/>
                    <a:p>
                      <a:endParaRPr lang="it-IT"/>
                    </a:p>
                  </a:txBody>
                  <a:tcPr/>
                </a:tc>
                <a:extLst>
                  <a:ext uri="{0D108BD9-81ED-4DB2-BD59-A6C34878D82A}">
                    <a16:rowId xmlns:a16="http://schemas.microsoft.com/office/drawing/2014/main" val="3396738781"/>
                  </a:ext>
                </a:extLst>
              </a:tr>
              <a:tr h="481495">
                <a:tc>
                  <a:txBody>
                    <a:bodyPr/>
                    <a:lstStyle/>
                    <a:p>
                      <a:pPr algn="l" fontAlgn="ctr"/>
                      <a:r>
                        <a:rPr lang="it-IT" sz="1000" u="none" strike="noStrike">
                          <a:effectLst/>
                        </a:rPr>
                        <a:t>pRTT</a:t>
                      </a: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20s / 20s</a:t>
                      </a: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Buona / Discreta</a:t>
                      </a:r>
                      <a:endParaRPr lang="it-IT" sz="1000" b="0" i="0" u="none" strike="noStrike">
                        <a:solidFill>
                          <a:srgbClr val="000000"/>
                        </a:solidFill>
                        <a:effectLst/>
                        <a:latin typeface="Arial" panose="020B0604020202020204" pitchFamily="34" charset="0"/>
                      </a:endParaRPr>
                    </a:p>
                  </a:txBody>
                  <a:tcPr marL="7620" marR="7620" marT="7620" marB="0" anchor="ctr"/>
                </a:tc>
                <a:tc gridSpan="2">
                  <a:txBody>
                    <a:bodyPr/>
                    <a:lstStyle/>
                    <a:p>
                      <a:pPr algn="l" fontAlgn="ctr"/>
                      <a:r>
                        <a:rPr lang="it-IT" sz="1000" u="none" strike="noStrike" dirty="0" err="1">
                          <a:effectLst/>
                        </a:rPr>
                        <a:t>Path</a:t>
                      </a:r>
                      <a:r>
                        <a:rPr lang="it-IT" sz="1000" u="none" strike="noStrike" dirty="0">
                          <a:effectLst/>
                        </a:rPr>
                        <a:t> migliori della configurazione standard, ma cresce leggermente l'incertezza nel tratto finale. Nel P2 i </a:t>
                      </a:r>
                      <a:r>
                        <a:rPr lang="it-IT" sz="1000" u="none" strike="noStrike" dirty="0" err="1">
                          <a:effectLst/>
                        </a:rPr>
                        <a:t>path</a:t>
                      </a:r>
                      <a:r>
                        <a:rPr lang="it-IT" sz="1000" u="none" strike="noStrike" dirty="0">
                          <a:effectLst/>
                        </a:rPr>
                        <a:t> hanno forma più irregolare rispetto P1 data la maggiore distanza.</a:t>
                      </a:r>
                      <a:endParaRPr lang="it-IT" sz="1000" b="0" i="0" u="none" strike="noStrike" dirty="0">
                        <a:solidFill>
                          <a:srgbClr val="000000"/>
                        </a:solidFill>
                        <a:effectLst/>
                        <a:latin typeface="Arial" panose="020B0604020202020204" pitchFamily="34" charset="0"/>
                      </a:endParaRPr>
                    </a:p>
                  </a:txBody>
                  <a:tcPr marL="7620" marR="7620" marT="7620" marB="0" anchor="ctr"/>
                </a:tc>
                <a:tc hMerge="1">
                  <a:txBody>
                    <a:bodyPr/>
                    <a:lstStyle/>
                    <a:p>
                      <a:endParaRPr lang="it-IT"/>
                    </a:p>
                  </a:txBody>
                  <a:tcPr/>
                </a:tc>
                <a:extLst>
                  <a:ext uri="{0D108BD9-81ED-4DB2-BD59-A6C34878D82A}">
                    <a16:rowId xmlns:a16="http://schemas.microsoft.com/office/drawing/2014/main" val="3281173173"/>
                  </a:ext>
                </a:extLst>
              </a:tr>
              <a:tr h="365760">
                <a:tc>
                  <a:txBody>
                    <a:bodyPr/>
                    <a:lstStyle/>
                    <a:p>
                      <a:pPr algn="l" fontAlgn="ctr"/>
                      <a:r>
                        <a:rPr lang="it-IT" sz="1000" u="none" strike="noStrike">
                          <a:effectLst/>
                        </a:rPr>
                        <a:t>RRT</a:t>
                      </a: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3s / 20s</a:t>
                      </a:r>
                      <a:endParaRPr lang="it-IT"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it-IT" sz="1000" u="none" strike="noStrike">
                          <a:effectLst/>
                        </a:rPr>
                        <a:t>Discrteta / Discreta</a:t>
                      </a:r>
                      <a:endParaRPr lang="it-IT" sz="1000" b="0" i="0" u="none" strike="noStrike">
                        <a:solidFill>
                          <a:srgbClr val="000000"/>
                        </a:solidFill>
                        <a:effectLst/>
                        <a:latin typeface="Arial" panose="020B0604020202020204" pitchFamily="34" charset="0"/>
                      </a:endParaRPr>
                    </a:p>
                  </a:txBody>
                  <a:tcPr marL="7620" marR="7620" marT="7620" marB="0" anchor="ctr"/>
                </a:tc>
                <a:tc gridSpan="2">
                  <a:txBody>
                    <a:bodyPr/>
                    <a:lstStyle/>
                    <a:p>
                      <a:pPr algn="l" fontAlgn="ctr"/>
                      <a:r>
                        <a:rPr lang="it-IT" sz="1000" u="none" strike="noStrike" dirty="0">
                          <a:effectLst/>
                        </a:rPr>
                        <a:t>La qualità dei </a:t>
                      </a:r>
                      <a:r>
                        <a:rPr lang="it-IT" sz="1000" u="none" strike="noStrike" dirty="0" err="1">
                          <a:effectLst/>
                        </a:rPr>
                        <a:t>path</a:t>
                      </a:r>
                      <a:r>
                        <a:rPr lang="it-IT" sz="1000" u="none" strike="noStrike" dirty="0">
                          <a:effectLst/>
                        </a:rPr>
                        <a:t> migliora leggermente, ma cresce anche (di poco) l'incertezza nel tratto finale.</a:t>
                      </a:r>
                      <a:endParaRPr lang="it-IT" sz="1000" b="0" i="0" u="none" strike="noStrike" dirty="0">
                        <a:solidFill>
                          <a:srgbClr val="000000"/>
                        </a:solidFill>
                        <a:effectLst/>
                        <a:latin typeface="Arial" panose="020B0604020202020204" pitchFamily="34" charset="0"/>
                      </a:endParaRPr>
                    </a:p>
                  </a:txBody>
                  <a:tcPr marL="7620" marR="7620" marT="7620" marB="0" anchor="ctr"/>
                </a:tc>
                <a:tc hMerge="1">
                  <a:txBody>
                    <a:bodyPr/>
                    <a:lstStyle/>
                    <a:p>
                      <a:endParaRPr lang="it-IT"/>
                    </a:p>
                  </a:txBody>
                  <a:tcPr/>
                </a:tc>
                <a:extLst>
                  <a:ext uri="{0D108BD9-81ED-4DB2-BD59-A6C34878D82A}">
                    <a16:rowId xmlns:a16="http://schemas.microsoft.com/office/drawing/2014/main" val="4242701993"/>
                  </a:ext>
                </a:extLst>
              </a:tr>
            </a:tbl>
          </a:graphicData>
        </a:graphic>
      </p:graphicFrame>
      <p:sp>
        <p:nvSpPr>
          <p:cNvPr id="11" name="CasellaDiTesto 10">
            <a:extLst>
              <a:ext uri="{FF2B5EF4-FFF2-40B4-BE49-F238E27FC236}">
                <a16:creationId xmlns:a16="http://schemas.microsoft.com/office/drawing/2014/main" id="{B07C327B-F1F0-4783-B75D-6A2D0BCDFECA}"/>
              </a:ext>
            </a:extLst>
          </p:cNvPr>
          <p:cNvSpPr txBox="1"/>
          <p:nvPr/>
        </p:nvSpPr>
        <p:spPr>
          <a:xfrm>
            <a:off x="7012276" y="3701023"/>
            <a:ext cx="666529" cy="369332"/>
          </a:xfrm>
          <a:prstGeom prst="rect">
            <a:avLst/>
          </a:prstGeom>
          <a:noFill/>
        </p:spPr>
        <p:txBody>
          <a:bodyPr wrap="none" rtlCol="0">
            <a:spAutoFit/>
          </a:bodyPr>
          <a:lstStyle/>
          <a:p>
            <a:r>
              <a:rPr lang="it-IT" dirty="0" err="1">
                <a:solidFill>
                  <a:srgbClr val="C00000"/>
                </a:solidFill>
              </a:rPr>
              <a:t>pRRT</a:t>
            </a:r>
            <a:endParaRPr lang="it-IT" dirty="0">
              <a:solidFill>
                <a:srgbClr val="C00000"/>
              </a:solidFill>
            </a:endParaRPr>
          </a:p>
        </p:txBody>
      </p:sp>
      <p:pic>
        <p:nvPicPr>
          <p:cNvPr id="12" name="RRT_range5_P1-converted">
            <a:hlinkClick r:id="" action="ppaction://media"/>
            <a:extLst>
              <a:ext uri="{FF2B5EF4-FFF2-40B4-BE49-F238E27FC236}">
                <a16:creationId xmlns:a16="http://schemas.microsoft.com/office/drawing/2014/main" id="{BE0B3C2E-AE91-4FEF-BF7A-42B8344F2053}"/>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2"/>
          <a:srcRect l="927" t="9181" r="52255" b="11223"/>
          <a:stretch/>
        </p:blipFill>
        <p:spPr>
          <a:xfrm>
            <a:off x="8746335" y="967667"/>
            <a:ext cx="3383927" cy="3236085"/>
          </a:xfrm>
          <a:prstGeom prst="rect">
            <a:avLst/>
          </a:prstGeom>
        </p:spPr>
      </p:pic>
      <p:sp>
        <p:nvSpPr>
          <p:cNvPr id="13" name="CasellaDiTesto 12">
            <a:extLst>
              <a:ext uri="{FF2B5EF4-FFF2-40B4-BE49-F238E27FC236}">
                <a16:creationId xmlns:a16="http://schemas.microsoft.com/office/drawing/2014/main" id="{AC8F655E-CC65-4CD0-8123-3B0E35C83B4D}"/>
              </a:ext>
            </a:extLst>
          </p:cNvPr>
          <p:cNvSpPr txBox="1"/>
          <p:nvPr/>
        </p:nvSpPr>
        <p:spPr>
          <a:xfrm>
            <a:off x="11290311" y="3701023"/>
            <a:ext cx="544701" cy="369332"/>
          </a:xfrm>
          <a:prstGeom prst="rect">
            <a:avLst/>
          </a:prstGeom>
          <a:noFill/>
        </p:spPr>
        <p:txBody>
          <a:bodyPr wrap="none" rtlCol="0">
            <a:spAutoFit/>
          </a:bodyPr>
          <a:lstStyle/>
          <a:p>
            <a:r>
              <a:rPr lang="it-IT" dirty="0">
                <a:solidFill>
                  <a:srgbClr val="C00000"/>
                </a:solidFill>
              </a:rPr>
              <a:t>RRT</a:t>
            </a:r>
          </a:p>
        </p:txBody>
      </p:sp>
    </p:spTree>
    <p:extLst>
      <p:ext uri="{BB962C8B-B14F-4D97-AF65-F5344CB8AC3E}">
        <p14:creationId xmlns:p14="http://schemas.microsoft.com/office/powerpoint/2010/main" val="18120363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766" fill="hold"/>
                                        <p:tgtEl>
                                          <p:spTgt spid="5"/>
                                        </p:tgtEl>
                                      </p:cBhvr>
                                    </p:cmd>
                                  </p:childTnLst>
                                </p:cTn>
                              </p:par>
                              <p:par>
                                <p:cTn id="7" presetID="1" presetClass="mediacall" presetSubtype="0" fill="hold" nodeType="withEffect">
                                  <p:stCondLst>
                                    <p:cond delay="0"/>
                                  </p:stCondLst>
                                  <p:childTnLst>
                                    <p:cmd type="call" cmd="playFrom(0.0)">
                                      <p:cBhvr>
                                        <p:cTn id="8" dur="277833" fill="hold"/>
                                        <p:tgtEl>
                                          <p:spTgt spid="7"/>
                                        </p:tgtEl>
                                      </p:cBhvr>
                                    </p:cmd>
                                  </p:childTnLst>
                                </p:cTn>
                              </p:par>
                              <p:par>
                                <p:cTn id="9" presetID="1" presetClass="mediacall" presetSubtype="0" fill="hold" nodeType="withEffect">
                                  <p:stCondLst>
                                    <p:cond delay="0"/>
                                  </p:stCondLst>
                                  <p:childTnLst>
                                    <p:cmd type="call" cmd="playFrom(0.0)">
                                      <p:cBhvr>
                                        <p:cTn id="10" dur="1737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p:cTn id="23" fill="hold" display="0">
                  <p:stCondLst>
                    <p:cond delay="indefinite"/>
                  </p:stCondLst>
                </p:cTn>
                <p:tgtEl>
                  <p:spTgt spid="12"/>
                </p:tgtEl>
              </p:cMediaNode>
            </p:video>
            <p:seq concurrent="1" nextAc="seek">
              <p:cTn id="24" restart="whenNotActive" fill="hold" evtFilter="cancelBubble" nodeType="interactiveSeq">
                <p:stCondLst>
                  <p:cond evt="onClick" delay="0">
                    <p:tgtEl>
                      <p:spTgt spid="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r>
              <a:rPr lang="it-IT" sz="1400" dirty="0">
                <a:solidFill>
                  <a:srgbClr val="162230"/>
                </a:solidFill>
                <a:latin typeface="Century Gothic"/>
                <a:cs typeface="Century Gothic"/>
              </a:rPr>
              <a:t>/24</a:t>
            </a:r>
          </a:p>
        </p:txBody>
      </p:sp>
      <p:sp>
        <p:nvSpPr>
          <p:cNvPr id="4" name="Rectangle 3"/>
          <p:cNvSpPr/>
          <p:nvPr/>
        </p:nvSpPr>
        <p:spPr>
          <a:xfrm>
            <a:off x="-1" y="-37309"/>
            <a:ext cx="12191999" cy="584775"/>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Analisi dei risultati</a:t>
            </a:r>
          </a:p>
        </p:txBody>
      </p:sp>
      <p:sp>
        <p:nvSpPr>
          <p:cNvPr id="14" name="Rettangolo 13">
            <a:extLst>
              <a:ext uri="{FF2B5EF4-FFF2-40B4-BE49-F238E27FC236}">
                <a16:creationId xmlns:a16="http://schemas.microsoft.com/office/drawing/2014/main" id="{EB4A8B8D-23F9-441A-B423-5AD913205151}"/>
              </a:ext>
            </a:extLst>
          </p:cNvPr>
          <p:cNvSpPr/>
          <p:nvPr/>
        </p:nvSpPr>
        <p:spPr>
          <a:xfrm>
            <a:off x="0" y="674703"/>
            <a:ext cx="12117798" cy="3385542"/>
          </a:xfrm>
          <a:prstGeom prst="rect">
            <a:avLst/>
          </a:prstGeom>
        </p:spPr>
        <p:txBody>
          <a:bodyPr wrap="square">
            <a:spAutoFit/>
          </a:bodyPr>
          <a:lstStyle/>
          <a:p>
            <a:pPr marL="285750" indent="-285750">
              <a:spcBef>
                <a:spcPts val="1200"/>
              </a:spcBef>
              <a:spcAft>
                <a:spcPts val="1200"/>
              </a:spcAft>
              <a:buFont typeface="Wingdings" panose="05000000000000000000" pitchFamily="2" charset="2"/>
              <a:buChar char="ü"/>
            </a:pPr>
            <a:r>
              <a:rPr lang="it-IT" b="1" dirty="0">
                <a:solidFill>
                  <a:srgbClr val="000000"/>
                </a:solidFill>
                <a:latin typeface="Arial" panose="020B0604020202020204" pitchFamily="34" charset="0"/>
              </a:rPr>
              <a:t>Goal Range: </a:t>
            </a:r>
            <a:r>
              <a:rPr lang="it-IT" dirty="0">
                <a:solidFill>
                  <a:srgbClr val="000000"/>
                </a:solidFill>
                <a:latin typeface="Arial" panose="020B0604020202020204" pitchFamily="34" charset="0"/>
              </a:rPr>
              <a:t>rappresenta la </a:t>
            </a:r>
            <a:r>
              <a:rPr lang="it-IT" dirty="0" err="1">
                <a:solidFill>
                  <a:srgbClr val="000000"/>
                </a:solidFill>
                <a:latin typeface="Arial" panose="020B0604020202020204" pitchFamily="34" charset="0"/>
              </a:rPr>
              <a:t>threshold</a:t>
            </a:r>
            <a:r>
              <a:rPr lang="it-IT" dirty="0">
                <a:solidFill>
                  <a:srgbClr val="000000"/>
                </a:solidFill>
                <a:latin typeface="Arial" panose="020B0604020202020204" pitchFamily="34" charset="0"/>
              </a:rPr>
              <a:t> associata al goal per la quale se uno stato che cade all’interno di questa zona, può dare luogo ad una soluzione</a:t>
            </a:r>
            <a:endParaRPr lang="it-IT" dirty="0"/>
          </a:p>
          <a:p>
            <a:pPr marL="285750" indent="-285750">
              <a:spcBef>
                <a:spcPts val="1200"/>
              </a:spcBef>
              <a:spcAft>
                <a:spcPts val="1200"/>
              </a:spcAft>
              <a:buFont typeface="Wingdings" panose="05000000000000000000" pitchFamily="2" charset="2"/>
              <a:buChar char="ü"/>
            </a:pPr>
            <a:r>
              <a:rPr lang="it-IT" b="1" dirty="0">
                <a:solidFill>
                  <a:srgbClr val="000000"/>
                </a:solidFill>
                <a:latin typeface="Arial" panose="020B0604020202020204" pitchFamily="34" charset="0"/>
              </a:rPr>
              <a:t>Solve Time: </a:t>
            </a:r>
            <a:r>
              <a:rPr lang="it-IT" dirty="0">
                <a:solidFill>
                  <a:srgbClr val="000000"/>
                </a:solidFill>
                <a:latin typeface="Arial" panose="020B0604020202020204" pitchFamily="34" charset="0"/>
              </a:rPr>
              <a:t>tempo di pianificazione.</a:t>
            </a:r>
            <a:endParaRPr lang="it-IT" dirty="0"/>
          </a:p>
          <a:p>
            <a:pPr marL="285750" indent="-285750">
              <a:spcBef>
                <a:spcPts val="1200"/>
              </a:spcBef>
              <a:spcAft>
                <a:spcPts val="1200"/>
              </a:spcAft>
              <a:buFont typeface="Wingdings" panose="05000000000000000000" pitchFamily="2" charset="2"/>
              <a:buChar char="ü"/>
            </a:pPr>
            <a:r>
              <a:rPr lang="it-IT" b="1" dirty="0">
                <a:solidFill>
                  <a:srgbClr val="000000"/>
                </a:solidFill>
                <a:latin typeface="Arial" panose="020B0604020202020204" pitchFamily="34" charset="0"/>
              </a:rPr>
              <a:t>Funzione di ottimizzazione : </a:t>
            </a:r>
            <a:r>
              <a:rPr lang="it-IT" dirty="0">
                <a:solidFill>
                  <a:srgbClr val="000000"/>
                </a:solidFill>
                <a:latin typeface="Arial" panose="020B0604020202020204" pitchFamily="34" charset="0"/>
              </a:rPr>
              <a:t> le due scelte fatte non sono altro che somma di due fattori definiti “</a:t>
            </a:r>
            <a:r>
              <a:rPr lang="it-IT" dirty="0" err="1">
                <a:solidFill>
                  <a:srgbClr val="000000"/>
                </a:solidFill>
                <a:latin typeface="Arial" panose="020B0604020202020204" pitchFamily="34" charset="0"/>
              </a:rPr>
              <a:t>Cost_objective</a:t>
            </a:r>
            <a:r>
              <a:rPr lang="it-IT" dirty="0">
                <a:solidFill>
                  <a:srgbClr val="000000"/>
                </a:solidFill>
                <a:latin typeface="Arial" panose="020B0604020202020204" pitchFamily="34" charset="0"/>
              </a:rPr>
              <a:t>” e “</a:t>
            </a:r>
            <a:r>
              <a:rPr lang="it-IT" dirty="0" err="1">
                <a:solidFill>
                  <a:srgbClr val="000000"/>
                </a:solidFill>
                <a:latin typeface="Arial" panose="020B0604020202020204" pitchFamily="34" charset="0"/>
              </a:rPr>
              <a:t>Length_objective</a:t>
            </a:r>
            <a:r>
              <a:rPr lang="it-IT" dirty="0">
                <a:solidFill>
                  <a:srgbClr val="000000"/>
                </a:solidFill>
                <a:latin typeface="Arial" panose="020B0604020202020204" pitchFamily="34" charset="0"/>
              </a:rPr>
              <a:t>” pesati opportunamente o la scelta di uno solo dei due.</a:t>
            </a:r>
            <a:endParaRPr lang="it-IT" dirty="0"/>
          </a:p>
          <a:p>
            <a:pPr marL="285750" indent="-285750">
              <a:spcBef>
                <a:spcPts val="1200"/>
              </a:spcBef>
              <a:spcAft>
                <a:spcPts val="1200"/>
              </a:spcAft>
              <a:buFont typeface="Wingdings" panose="05000000000000000000" pitchFamily="2" charset="2"/>
              <a:buChar char="ü"/>
            </a:pPr>
            <a:r>
              <a:rPr lang="it-IT" b="1" dirty="0">
                <a:solidFill>
                  <a:srgbClr val="000000"/>
                </a:solidFill>
                <a:latin typeface="Arial" panose="020B0604020202020204" pitchFamily="34" charset="0"/>
              </a:rPr>
              <a:t>Range: </a:t>
            </a:r>
            <a:r>
              <a:rPr lang="it-IT" dirty="0">
                <a:solidFill>
                  <a:srgbClr val="000000"/>
                </a:solidFill>
                <a:latin typeface="Arial" panose="020B0604020202020204" pitchFamily="34" charset="0"/>
              </a:rPr>
              <a:t>rappresenta  il massimo valore del passo tra un nodo e il successivo nell’albero dei nodi.</a:t>
            </a:r>
            <a:endParaRPr lang="it-IT" dirty="0"/>
          </a:p>
          <a:p>
            <a:pPr marL="285750" indent="-285750">
              <a:buFont typeface="Wingdings" panose="05000000000000000000" pitchFamily="2" charset="2"/>
              <a:buChar char="ü"/>
            </a:pPr>
            <a:r>
              <a:rPr lang="it-IT" b="1" dirty="0">
                <a:solidFill>
                  <a:srgbClr val="000000"/>
                </a:solidFill>
                <a:latin typeface="Arial" panose="020B0604020202020204" pitchFamily="34" charset="0"/>
              </a:rPr>
              <a:t>Goal </a:t>
            </a:r>
            <a:r>
              <a:rPr lang="it-IT" b="1" dirty="0" err="1">
                <a:solidFill>
                  <a:srgbClr val="000000"/>
                </a:solidFill>
                <a:latin typeface="Arial" panose="020B0604020202020204" pitchFamily="34" charset="0"/>
              </a:rPr>
              <a:t>Bias</a:t>
            </a:r>
            <a:r>
              <a:rPr lang="it-IT" b="1" dirty="0">
                <a:solidFill>
                  <a:srgbClr val="000000"/>
                </a:solidFill>
                <a:latin typeface="Arial" panose="020B0604020202020204" pitchFamily="34" charset="0"/>
              </a:rPr>
              <a:t> : </a:t>
            </a:r>
            <a:r>
              <a:rPr lang="it-IT" dirty="0">
                <a:solidFill>
                  <a:srgbClr val="000000"/>
                </a:solidFill>
                <a:latin typeface="Arial" panose="020B0604020202020204" pitchFamily="34" charset="0"/>
              </a:rPr>
              <a:t>la variazione  tra 0 e 1 di tale parametro ha determinato una pianificazione orientata maggiormente al goal generando traiettorie  sempre più vicine ad un segmento di linea retta tra punto di partenza e obiettivo.</a:t>
            </a:r>
            <a:endParaRPr lang="it-IT" dirty="0"/>
          </a:p>
        </p:txBody>
      </p:sp>
    </p:spTree>
    <p:extLst>
      <p:ext uri="{BB962C8B-B14F-4D97-AF65-F5344CB8AC3E}">
        <p14:creationId xmlns:p14="http://schemas.microsoft.com/office/powerpoint/2010/main" val="56763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r>
              <a:rPr lang="it-IT" sz="1400" dirty="0">
                <a:solidFill>
                  <a:srgbClr val="162230"/>
                </a:solidFill>
                <a:latin typeface="Century Gothic"/>
                <a:cs typeface="Century Gothic"/>
              </a:rPr>
              <a:t>/24</a:t>
            </a:r>
          </a:p>
        </p:txBody>
      </p:sp>
      <p:sp>
        <p:nvSpPr>
          <p:cNvPr id="4" name="Rectangle 3"/>
          <p:cNvSpPr/>
          <p:nvPr/>
        </p:nvSpPr>
        <p:spPr>
          <a:xfrm>
            <a:off x="-1" y="-37309"/>
            <a:ext cx="12191999" cy="584775"/>
          </a:xfrm>
          <a:prstGeom prst="rect">
            <a:avLst/>
          </a:prstGeom>
        </p:spPr>
        <p:txBody>
          <a:bodyPr wrap="square">
            <a:spAutoFit/>
          </a:bodyPr>
          <a:lstStyle/>
          <a:p>
            <a:pPr algn="ctr">
              <a:spcAft>
                <a:spcPts val="600"/>
              </a:spcAft>
            </a:pPr>
            <a:r>
              <a:rPr lang="it-IT" sz="3200" dirty="0">
                <a:solidFill>
                  <a:srgbClr val="971720"/>
                </a:solidFill>
                <a:latin typeface="Century Gothic"/>
                <a:cs typeface="Century Gothic"/>
              </a:rPr>
              <a:t>Analisi dei risultati</a:t>
            </a:r>
          </a:p>
        </p:txBody>
      </p:sp>
      <p:sp>
        <p:nvSpPr>
          <p:cNvPr id="14" name="Rettangolo 13">
            <a:extLst>
              <a:ext uri="{FF2B5EF4-FFF2-40B4-BE49-F238E27FC236}">
                <a16:creationId xmlns:a16="http://schemas.microsoft.com/office/drawing/2014/main" id="{EB4A8B8D-23F9-441A-B423-5AD913205151}"/>
              </a:ext>
            </a:extLst>
          </p:cNvPr>
          <p:cNvSpPr/>
          <p:nvPr/>
        </p:nvSpPr>
        <p:spPr>
          <a:xfrm>
            <a:off x="0" y="674703"/>
            <a:ext cx="12117798" cy="5878532"/>
          </a:xfrm>
          <a:prstGeom prst="rect">
            <a:avLst/>
          </a:prstGeom>
        </p:spPr>
        <p:txBody>
          <a:bodyPr wrap="square">
            <a:spAutoFit/>
          </a:bodyPr>
          <a:lstStyle/>
          <a:p>
            <a:pPr marL="285750" indent="-285750">
              <a:spcBef>
                <a:spcPts val="1200"/>
              </a:spcBef>
              <a:spcAft>
                <a:spcPts val="1200"/>
              </a:spcAft>
              <a:buFont typeface="Wingdings" panose="05000000000000000000" pitchFamily="2" charset="2"/>
              <a:buChar char="ü"/>
            </a:pPr>
            <a:r>
              <a:rPr lang="it-IT" b="1" dirty="0">
                <a:solidFill>
                  <a:srgbClr val="000000"/>
                </a:solidFill>
                <a:latin typeface="Arial" panose="020B0604020202020204" pitchFamily="34" charset="0"/>
              </a:rPr>
              <a:t>Goal Range: </a:t>
            </a:r>
            <a:r>
              <a:rPr lang="it-IT" dirty="0">
                <a:solidFill>
                  <a:srgbClr val="000000"/>
                </a:solidFill>
                <a:latin typeface="Arial" panose="020B0604020202020204" pitchFamily="34" charset="0"/>
              </a:rPr>
              <a:t>rappresenta la </a:t>
            </a:r>
            <a:r>
              <a:rPr lang="it-IT" dirty="0" err="1">
                <a:solidFill>
                  <a:srgbClr val="000000"/>
                </a:solidFill>
                <a:latin typeface="Arial" panose="020B0604020202020204" pitchFamily="34" charset="0"/>
              </a:rPr>
              <a:t>threshold</a:t>
            </a:r>
            <a:r>
              <a:rPr lang="it-IT" dirty="0">
                <a:solidFill>
                  <a:srgbClr val="000000"/>
                </a:solidFill>
                <a:latin typeface="Arial" panose="020B0604020202020204" pitchFamily="34" charset="0"/>
              </a:rPr>
              <a:t> associata al goal per la quale se uno stato che cade all’interno di questa zona, può dare luogo ad una soluzione.</a:t>
            </a:r>
            <a:br>
              <a:rPr lang="it-IT" dirty="0">
                <a:solidFill>
                  <a:srgbClr val="000000"/>
                </a:solidFill>
                <a:latin typeface="Arial" panose="020B0604020202020204" pitchFamily="34" charset="0"/>
              </a:rPr>
            </a:br>
            <a:r>
              <a:rPr lang="it-IT" dirty="0">
                <a:solidFill>
                  <a:srgbClr val="00B050"/>
                </a:solidFill>
                <a:latin typeface="Arial" panose="020B0604020202020204" pitchFamily="34" charset="0"/>
              </a:rPr>
              <a:t>Valori bassi approssimabili a quelli del Range</a:t>
            </a:r>
            <a:endParaRPr lang="it-IT" dirty="0">
              <a:solidFill>
                <a:srgbClr val="00B050"/>
              </a:solidFill>
            </a:endParaRPr>
          </a:p>
          <a:p>
            <a:pPr marL="285750" indent="-285750">
              <a:spcBef>
                <a:spcPts val="1200"/>
              </a:spcBef>
              <a:spcAft>
                <a:spcPts val="1200"/>
              </a:spcAft>
              <a:buFont typeface="Wingdings" panose="05000000000000000000" pitchFamily="2" charset="2"/>
              <a:buChar char="ü"/>
            </a:pPr>
            <a:r>
              <a:rPr lang="it-IT" b="1" dirty="0">
                <a:solidFill>
                  <a:srgbClr val="000000"/>
                </a:solidFill>
                <a:latin typeface="Arial" panose="020B0604020202020204" pitchFamily="34" charset="0"/>
              </a:rPr>
              <a:t>Solve Time: </a:t>
            </a:r>
            <a:r>
              <a:rPr lang="it-IT" dirty="0">
                <a:solidFill>
                  <a:srgbClr val="000000"/>
                </a:solidFill>
                <a:latin typeface="Arial" panose="020B0604020202020204" pitchFamily="34" charset="0"/>
              </a:rPr>
              <a:t>tempo di pianificazione.</a:t>
            </a:r>
            <a:br>
              <a:rPr lang="it-IT" dirty="0">
                <a:solidFill>
                  <a:srgbClr val="000000"/>
                </a:solidFill>
                <a:latin typeface="Arial" panose="020B0604020202020204" pitchFamily="34" charset="0"/>
              </a:rPr>
            </a:br>
            <a:r>
              <a:rPr lang="it-IT" dirty="0">
                <a:solidFill>
                  <a:srgbClr val="00B050"/>
                </a:solidFill>
                <a:latin typeface="Arial" panose="020B0604020202020204" pitchFamily="34" charset="0"/>
              </a:rPr>
              <a:t>Utilizzo di due Solve Time, un primo relativamente grande e il </a:t>
            </a:r>
            <a:r>
              <a:rPr lang="it-IT" dirty="0" err="1">
                <a:solidFill>
                  <a:srgbClr val="00B050"/>
                </a:solidFill>
                <a:latin typeface="Arial" panose="020B0604020202020204" pitchFamily="34" charset="0"/>
              </a:rPr>
              <a:t>secondo,relativo</a:t>
            </a:r>
            <a:r>
              <a:rPr lang="it-IT" dirty="0">
                <a:solidFill>
                  <a:srgbClr val="00B050"/>
                </a:solidFill>
                <a:latin typeface="Arial" panose="020B0604020202020204" pitchFamily="34" charset="0"/>
              </a:rPr>
              <a:t> a tutte le successive iterazioni molto più breve</a:t>
            </a:r>
            <a:endParaRPr lang="it-IT" dirty="0">
              <a:solidFill>
                <a:srgbClr val="00B050"/>
              </a:solidFill>
            </a:endParaRPr>
          </a:p>
          <a:p>
            <a:pPr marL="285750" indent="-285750">
              <a:spcBef>
                <a:spcPts val="1200"/>
              </a:spcBef>
              <a:spcAft>
                <a:spcPts val="1200"/>
              </a:spcAft>
              <a:buFont typeface="Wingdings" panose="05000000000000000000" pitchFamily="2" charset="2"/>
              <a:buChar char="ü"/>
            </a:pPr>
            <a:r>
              <a:rPr lang="it-IT" b="1" dirty="0">
                <a:solidFill>
                  <a:srgbClr val="000000"/>
                </a:solidFill>
                <a:latin typeface="Arial" panose="020B0604020202020204" pitchFamily="34" charset="0"/>
              </a:rPr>
              <a:t>Funzione di ottimizzazione : </a:t>
            </a:r>
            <a:r>
              <a:rPr lang="it-IT" dirty="0">
                <a:solidFill>
                  <a:srgbClr val="000000"/>
                </a:solidFill>
                <a:latin typeface="Arial" panose="020B0604020202020204" pitchFamily="34" charset="0"/>
              </a:rPr>
              <a:t> le due scelte fatte non sono altro che somma di due fattori definiti “</a:t>
            </a:r>
            <a:r>
              <a:rPr lang="it-IT" dirty="0" err="1">
                <a:solidFill>
                  <a:srgbClr val="000000"/>
                </a:solidFill>
                <a:latin typeface="Arial" panose="020B0604020202020204" pitchFamily="34" charset="0"/>
              </a:rPr>
              <a:t>Cost_objective</a:t>
            </a:r>
            <a:r>
              <a:rPr lang="it-IT" dirty="0">
                <a:solidFill>
                  <a:srgbClr val="000000"/>
                </a:solidFill>
                <a:latin typeface="Arial" panose="020B0604020202020204" pitchFamily="34" charset="0"/>
              </a:rPr>
              <a:t>” e “</a:t>
            </a:r>
            <a:r>
              <a:rPr lang="it-IT" dirty="0" err="1">
                <a:solidFill>
                  <a:srgbClr val="000000"/>
                </a:solidFill>
                <a:latin typeface="Arial" panose="020B0604020202020204" pitchFamily="34" charset="0"/>
              </a:rPr>
              <a:t>Length_objective</a:t>
            </a:r>
            <a:r>
              <a:rPr lang="it-IT" dirty="0">
                <a:solidFill>
                  <a:srgbClr val="000000"/>
                </a:solidFill>
                <a:latin typeface="Arial" panose="020B0604020202020204" pitchFamily="34" charset="0"/>
              </a:rPr>
              <a:t>” pesati opportunamente o la scelta di uno solo dei due.</a:t>
            </a:r>
            <a:br>
              <a:rPr lang="it-IT" dirty="0">
                <a:solidFill>
                  <a:srgbClr val="000000"/>
                </a:solidFill>
                <a:latin typeface="Arial" panose="020B0604020202020204" pitchFamily="34" charset="0"/>
              </a:rPr>
            </a:br>
            <a:r>
              <a:rPr lang="it-IT" dirty="0">
                <a:solidFill>
                  <a:srgbClr val="00B050"/>
                </a:solidFill>
                <a:latin typeface="Arial" panose="020B0604020202020204" pitchFamily="34" charset="0"/>
              </a:rPr>
              <a:t>L’utilizzo di uno solo delle due si è rivelato più efficace</a:t>
            </a:r>
            <a:br>
              <a:rPr lang="it-IT" dirty="0">
                <a:solidFill>
                  <a:srgbClr val="000000"/>
                </a:solidFill>
                <a:latin typeface="Arial" panose="020B0604020202020204" pitchFamily="34" charset="0"/>
              </a:rPr>
            </a:br>
            <a:endParaRPr lang="it-IT" dirty="0"/>
          </a:p>
          <a:p>
            <a:pPr marL="285750" indent="-285750">
              <a:spcBef>
                <a:spcPts val="1200"/>
              </a:spcBef>
              <a:spcAft>
                <a:spcPts val="1200"/>
              </a:spcAft>
              <a:buFont typeface="Wingdings" panose="05000000000000000000" pitchFamily="2" charset="2"/>
              <a:buChar char="ü"/>
            </a:pPr>
            <a:r>
              <a:rPr lang="it-IT" b="1" dirty="0">
                <a:solidFill>
                  <a:srgbClr val="000000"/>
                </a:solidFill>
                <a:latin typeface="Arial" panose="020B0604020202020204" pitchFamily="34" charset="0"/>
              </a:rPr>
              <a:t>Range: </a:t>
            </a:r>
            <a:r>
              <a:rPr lang="it-IT" dirty="0">
                <a:solidFill>
                  <a:srgbClr val="000000"/>
                </a:solidFill>
                <a:latin typeface="Arial" panose="020B0604020202020204" pitchFamily="34" charset="0"/>
              </a:rPr>
              <a:t>rappresenta  il massimo valore del passo tra un nodo e il successivo nell’albero dei nodi.</a:t>
            </a:r>
            <a:br>
              <a:rPr lang="it-IT" dirty="0">
                <a:solidFill>
                  <a:srgbClr val="000000"/>
                </a:solidFill>
                <a:latin typeface="Arial" panose="020B0604020202020204" pitchFamily="34" charset="0"/>
              </a:rPr>
            </a:br>
            <a:r>
              <a:rPr lang="it-IT" dirty="0">
                <a:solidFill>
                  <a:srgbClr val="00B050"/>
                </a:solidFill>
                <a:latin typeface="Arial" panose="020B0604020202020204" pitchFamily="34" charset="0"/>
              </a:rPr>
              <a:t>Valore fisso e relativamente basso</a:t>
            </a:r>
            <a:endParaRPr lang="it-IT" dirty="0">
              <a:solidFill>
                <a:srgbClr val="00B050"/>
              </a:solidFill>
            </a:endParaRPr>
          </a:p>
          <a:p>
            <a:pPr marL="285750" indent="-285750">
              <a:buFont typeface="Wingdings" panose="05000000000000000000" pitchFamily="2" charset="2"/>
              <a:buChar char="ü"/>
            </a:pPr>
            <a:r>
              <a:rPr lang="it-IT" b="1" dirty="0">
                <a:solidFill>
                  <a:srgbClr val="000000"/>
                </a:solidFill>
                <a:latin typeface="Arial" panose="020B0604020202020204" pitchFamily="34" charset="0"/>
              </a:rPr>
              <a:t>Goal </a:t>
            </a:r>
            <a:r>
              <a:rPr lang="it-IT" b="1" dirty="0" err="1">
                <a:solidFill>
                  <a:srgbClr val="000000"/>
                </a:solidFill>
                <a:latin typeface="Arial" panose="020B0604020202020204" pitchFamily="34" charset="0"/>
              </a:rPr>
              <a:t>Bias</a:t>
            </a:r>
            <a:r>
              <a:rPr lang="it-IT" b="1" dirty="0">
                <a:solidFill>
                  <a:srgbClr val="000000"/>
                </a:solidFill>
                <a:latin typeface="Arial" panose="020B0604020202020204" pitchFamily="34" charset="0"/>
              </a:rPr>
              <a:t> : </a:t>
            </a:r>
            <a:r>
              <a:rPr lang="it-IT" dirty="0">
                <a:solidFill>
                  <a:srgbClr val="000000"/>
                </a:solidFill>
                <a:latin typeface="Arial" panose="020B0604020202020204" pitchFamily="34" charset="0"/>
              </a:rPr>
              <a:t>la variazione  tra 0 e 1 di tale parametro ha determinato una pianificazione orientata maggiormente al goal generando traiettorie  sempre più vicine ad un segmento di linea retta tra punto di partenza e obiettivo.</a:t>
            </a:r>
            <a:br>
              <a:rPr lang="it-IT" dirty="0">
                <a:solidFill>
                  <a:srgbClr val="000000"/>
                </a:solidFill>
                <a:latin typeface="Arial" panose="020B0604020202020204" pitchFamily="34" charset="0"/>
              </a:rPr>
            </a:br>
            <a:r>
              <a:rPr lang="it-IT" dirty="0">
                <a:solidFill>
                  <a:srgbClr val="00B050"/>
                </a:solidFill>
                <a:latin typeface="Arial" panose="020B0604020202020204" pitchFamily="34" charset="0"/>
              </a:rPr>
              <a:t>In tutte le simulazioni fissato </a:t>
            </a:r>
            <a:r>
              <a:rPr lang="it-IT" dirty="0">
                <a:solidFill>
                  <a:srgbClr val="00B050"/>
                </a:solidFill>
                <a:latin typeface="Arial" panose="020B0604020202020204" pitchFamily="34" charset="0"/>
                <a:cs typeface="Arial" panose="020B0604020202020204" pitchFamily="34" charset="0"/>
              </a:rPr>
              <a:t>un valore che realizzasse un giusto trade-off tra orientamento al goal e pianificazione di </a:t>
            </a:r>
            <a:r>
              <a:rPr lang="it-IT" dirty="0" err="1">
                <a:solidFill>
                  <a:srgbClr val="00B050"/>
                </a:solidFill>
                <a:latin typeface="Arial" panose="020B0604020202020204" pitchFamily="34" charset="0"/>
                <a:cs typeface="Arial" panose="020B0604020202020204" pitchFamily="34" charset="0"/>
              </a:rPr>
              <a:t>path</a:t>
            </a:r>
            <a:r>
              <a:rPr lang="it-IT" dirty="0">
                <a:solidFill>
                  <a:srgbClr val="00B050"/>
                </a:solidFill>
                <a:latin typeface="Arial" panose="020B0604020202020204" pitchFamily="34" charset="0"/>
                <a:cs typeface="Arial" panose="020B0604020202020204" pitchFamily="34" charset="0"/>
              </a:rPr>
              <a:t> sicuri.</a:t>
            </a:r>
          </a:p>
          <a:p>
            <a:endParaRPr lang="it-IT" dirty="0">
              <a:solidFill>
                <a:srgbClr val="00B050"/>
              </a:solidFill>
            </a:endParaRPr>
          </a:p>
        </p:txBody>
      </p:sp>
    </p:spTree>
    <p:extLst>
      <p:ext uri="{BB962C8B-B14F-4D97-AF65-F5344CB8AC3E}">
        <p14:creationId xmlns:p14="http://schemas.microsoft.com/office/powerpoint/2010/main" val="920766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r>
              <a:rPr lang="it-IT" sz="1400" dirty="0">
                <a:solidFill>
                  <a:srgbClr val="162230"/>
                </a:solidFill>
                <a:latin typeface="Century Gothic"/>
                <a:cs typeface="Century Gothic"/>
              </a:rPr>
              <a:t>/24</a:t>
            </a:r>
          </a:p>
        </p:txBody>
      </p:sp>
      <p:sp>
        <p:nvSpPr>
          <p:cNvPr id="4" name="Rectangle 3"/>
          <p:cNvSpPr/>
          <p:nvPr/>
        </p:nvSpPr>
        <p:spPr>
          <a:xfrm>
            <a:off x="1" y="2967335"/>
            <a:ext cx="12191999" cy="923330"/>
          </a:xfrm>
          <a:prstGeom prst="rect">
            <a:avLst/>
          </a:prstGeom>
        </p:spPr>
        <p:txBody>
          <a:bodyPr wrap="square">
            <a:spAutoFit/>
          </a:bodyPr>
          <a:lstStyle/>
          <a:p>
            <a:pPr algn="ctr">
              <a:spcAft>
                <a:spcPts val="600"/>
              </a:spcAft>
            </a:pPr>
            <a:r>
              <a:rPr lang="it-IT" sz="5400" dirty="0">
                <a:solidFill>
                  <a:srgbClr val="971720"/>
                </a:solidFill>
                <a:latin typeface="Century Gothic"/>
                <a:cs typeface="Century Gothic"/>
              </a:rPr>
              <a:t>GRAZIE PER L’ATTENZIONE</a:t>
            </a:r>
          </a:p>
        </p:txBody>
      </p:sp>
    </p:spTree>
    <p:extLst>
      <p:ext uri="{BB962C8B-B14F-4D97-AF65-F5344CB8AC3E}">
        <p14:creationId xmlns:p14="http://schemas.microsoft.com/office/powerpoint/2010/main" val="215038766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0" y="6500178"/>
            <a:ext cx="12191999" cy="360000"/>
          </a:xfrm>
          <a:prstGeom prst="rect">
            <a:avLst/>
          </a:prstGeom>
          <a:solidFill>
            <a:srgbClr val="FFDC00"/>
          </a:solidFill>
          <a:ln w="9525" cap="flat" cmpd="sng" algn="ctr">
            <a:solidFill>
              <a:srgbClr val="162230"/>
            </a:solidFill>
            <a:prstDash val="solid"/>
          </a:ln>
          <a:effectLst/>
        </p:spPr>
        <p:txBody>
          <a:bodyPr rtlCol="0" anchor="ctr"/>
          <a:lstStyle/>
          <a:p>
            <a:pPr algn="ctr" defTabSz="914400">
              <a:defRPr/>
            </a:pPr>
            <a:endParaRPr lang="it-IT" kern="0">
              <a:solidFill>
                <a:prstClr val="white"/>
              </a:solidFill>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9354" y="651989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0" y="6533115"/>
            <a:ext cx="8009641" cy="307777"/>
          </a:xfrm>
          <a:prstGeom prst="rect">
            <a:avLst/>
          </a:prstGeom>
        </p:spPr>
        <p:txBody>
          <a:bodyPr wrap="square">
            <a:spAutoFit/>
          </a:bodyPr>
          <a:lstStyle/>
          <a:p>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ROBOT DI SERVIZIO IN AMBIENTE OSPEDALIERO, ANALISI E CONFRONTO </a:t>
            </a:r>
            <a:fld id="{869F518B-0E9D-45D6-956E-1C11114F9F15}" type="slidenum">
              <a:rPr lang="it-IT" sz="1400" smtClean="0">
                <a:solidFill>
                  <a:srgbClr val="162230"/>
                </a:solidFill>
                <a:latin typeface="Century Gothic"/>
                <a:cs typeface="Century Gothic"/>
              </a:rPr>
              <a:pP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a:t>
            </a:fld>
            <a:r>
              <a:rPr lang="it-IT" sz="1400" dirty="0">
                <a:solidFill>
                  <a:srgbClr val="162230"/>
                </a:solidFill>
                <a:latin typeface="Century Gothic"/>
                <a:cs typeface="Century Gothic"/>
              </a:rPr>
              <a:t>/24</a:t>
            </a:r>
          </a:p>
        </p:txBody>
      </p:sp>
      <p:sp>
        <p:nvSpPr>
          <p:cNvPr id="4" name="Rectangle 3"/>
          <p:cNvSpPr/>
          <p:nvPr/>
        </p:nvSpPr>
        <p:spPr>
          <a:xfrm>
            <a:off x="1635616" y="-48475"/>
            <a:ext cx="8921548" cy="6518644"/>
          </a:xfrm>
          <a:prstGeom prst="rect">
            <a:avLst/>
          </a:prstGeom>
        </p:spPr>
        <p:txBody>
          <a:bodyPr wrap="square">
            <a:spAutoFit/>
          </a:bodyPr>
          <a:lstStyle/>
          <a:p>
            <a:pPr>
              <a:spcAft>
                <a:spcPts val="600"/>
              </a:spcAft>
            </a:pPr>
            <a:r>
              <a:rPr lang="it-IT" sz="3200" dirty="0">
                <a:solidFill>
                  <a:srgbClr val="971720"/>
                </a:solidFill>
                <a:latin typeface="Century Gothic"/>
                <a:cs typeface="Century Gothic"/>
              </a:rPr>
              <a:t>SOMMARIO</a:t>
            </a:r>
          </a:p>
          <a:p>
            <a:pPr marL="342900" indent="-342900">
              <a:lnSpc>
                <a:spcPct val="150000"/>
              </a:lnSpc>
              <a:spcBef>
                <a:spcPct val="20000"/>
              </a:spcBef>
              <a:buClr>
                <a:srgbClr val="FFDC00"/>
              </a:buClr>
              <a:buSzPct val="70000"/>
              <a:buFont typeface="Wingdings" pitchFamily="2" charset="2"/>
              <a:buChar char="u"/>
            </a:pPr>
            <a:r>
              <a:rPr lang="it-IT" sz="2400" b="1" dirty="0">
                <a:solidFill>
                  <a:srgbClr val="162230"/>
                </a:solidFill>
                <a:latin typeface="Century Gothic" pitchFamily="34" charset="0"/>
              </a:rPr>
              <a:t>Obiettivi</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Background</a:t>
            </a:r>
          </a:p>
          <a:p>
            <a:pPr marL="800100" lvl="1" indent="-342900">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Scopo del progetto</a:t>
            </a:r>
          </a:p>
          <a:p>
            <a:pPr marL="342900" indent="-342900">
              <a:lnSpc>
                <a:spcPct val="150000"/>
              </a:lnSpc>
              <a:spcBef>
                <a:spcPct val="20000"/>
              </a:spcBef>
              <a:buClr>
                <a:srgbClr val="FFDC00"/>
              </a:buClr>
              <a:buSzPct val="70000"/>
              <a:buFont typeface="Wingdings" pitchFamily="2" charset="2"/>
              <a:buChar char="u"/>
            </a:pPr>
            <a:r>
              <a:rPr lang="it-IT" sz="2400" dirty="0">
                <a:solidFill>
                  <a:srgbClr val="162230"/>
                </a:solidFill>
                <a:latin typeface="Century Gothic" pitchFamily="34" charset="0"/>
              </a:rPr>
              <a:t>Implementazione</a:t>
            </a:r>
            <a:endParaRPr lang="it-IT" sz="2000" dirty="0">
              <a:solidFill>
                <a:srgbClr val="162230"/>
              </a:solidFill>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Ambiente di simulazione</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Il robot e gli ostacoli dinamici</a:t>
            </a:r>
            <a:endParaRPr lang="it-IT" sz="2400" dirty="0">
              <a:solidFill>
                <a:srgbClr val="162230"/>
              </a:solidFill>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it-IT" sz="2000" dirty="0" err="1">
                <a:solidFill>
                  <a:srgbClr val="162230"/>
                </a:solidFill>
                <a:latin typeface="Century Gothic" pitchFamily="34" charset="0"/>
              </a:rPr>
              <a:t>Move</a:t>
            </a:r>
            <a:r>
              <a:rPr lang="it-IT" sz="2000" dirty="0">
                <a:solidFill>
                  <a:srgbClr val="162230"/>
                </a:solidFill>
                <a:latin typeface="Century Gothic" pitchFamily="34" charset="0"/>
              </a:rPr>
              <a:t> Base toolbox e creazione di un global planner plugin</a:t>
            </a:r>
          </a:p>
          <a:p>
            <a:pPr marL="342900" indent="-342900">
              <a:lnSpc>
                <a:spcPct val="150000"/>
              </a:lnSpc>
              <a:spcBef>
                <a:spcPct val="20000"/>
              </a:spcBef>
              <a:buClr>
                <a:srgbClr val="FFDC00"/>
              </a:buClr>
              <a:buSzPct val="70000"/>
              <a:buFont typeface="Wingdings" pitchFamily="2" charset="2"/>
              <a:buChar char="u"/>
            </a:pPr>
            <a:r>
              <a:rPr lang="it-IT" sz="2400" dirty="0">
                <a:solidFill>
                  <a:srgbClr val="162230"/>
                </a:solidFill>
                <a:latin typeface="Century Gothic" pitchFamily="34" charset="0"/>
              </a:rPr>
              <a:t>Testing e Risultati</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Scelta del test</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Esempi di risultati dei vari planner</a:t>
            </a:r>
          </a:p>
          <a:p>
            <a:pPr marL="800100" lvl="1" indent="-342900">
              <a:lnSpc>
                <a:spcPct val="150000"/>
              </a:lnSpc>
              <a:spcBef>
                <a:spcPct val="20000"/>
              </a:spcBef>
              <a:buClr>
                <a:srgbClr val="971720"/>
              </a:buClr>
              <a:buSzPct val="70000"/>
              <a:buFont typeface="Wingdings" pitchFamily="2" charset="2"/>
              <a:buChar char="u"/>
            </a:pPr>
            <a:r>
              <a:rPr lang="it-IT" sz="2000" dirty="0">
                <a:solidFill>
                  <a:srgbClr val="162230"/>
                </a:solidFill>
                <a:latin typeface="Century Gothic" pitchFamily="34" charset="0"/>
              </a:rPr>
              <a:t>Confronti e considerazioni finali</a:t>
            </a:r>
            <a:endParaRPr lang="it-IT" sz="2400" dirty="0">
              <a:solidFill>
                <a:srgbClr val="162230"/>
              </a:solidFill>
              <a:latin typeface="Century Gothic" pitchFamily="34" charset="0"/>
            </a:endParaRPr>
          </a:p>
        </p:txBody>
      </p:sp>
    </p:spTree>
    <p:extLst>
      <p:ext uri="{BB962C8B-B14F-4D97-AF65-F5344CB8AC3E}">
        <p14:creationId xmlns:p14="http://schemas.microsoft.com/office/powerpoint/2010/main" val="3532692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8ec7cf6a99_0_6"/>
          <p:cNvSpPr/>
          <p:nvPr/>
        </p:nvSpPr>
        <p:spPr>
          <a:xfrm>
            <a:off x="0" y="6500178"/>
            <a:ext cx="12192000" cy="360000"/>
          </a:xfrm>
          <a:prstGeom prst="rect">
            <a:avLst/>
          </a:prstGeom>
          <a:solidFill>
            <a:srgbClr val="FFDC00"/>
          </a:solidFill>
          <a:ln w="9525" cap="flat" cmpd="sng">
            <a:solidFill>
              <a:srgbClr val="1622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24" name="Google Shape;124;g8ec7cf6a99_0_6" descr="C:\Bruno\campus\unina\Stationery\Dipartimenti\DIETI\Logo_DIETI_Porte.png"/>
          <p:cNvPicPr preferRelativeResize="0"/>
          <p:nvPr/>
        </p:nvPicPr>
        <p:blipFill rotWithShape="1">
          <a:blip r:embed="rId3">
            <a:alphaModFix/>
          </a:blip>
          <a:srcRect/>
          <a:stretch/>
        </p:blipFill>
        <p:spPr>
          <a:xfrm>
            <a:off x="11129354" y="6519890"/>
            <a:ext cx="988444" cy="320576"/>
          </a:xfrm>
          <a:prstGeom prst="rect">
            <a:avLst/>
          </a:prstGeom>
          <a:noFill/>
          <a:ln>
            <a:noFill/>
          </a:ln>
        </p:spPr>
      </p:pic>
      <p:sp>
        <p:nvSpPr>
          <p:cNvPr id="125" name="Google Shape;125;g8ec7cf6a99_0_6"/>
          <p:cNvSpPr/>
          <p:nvPr/>
        </p:nvSpPr>
        <p:spPr>
          <a:xfrm>
            <a:off x="0" y="6533115"/>
            <a:ext cx="80097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400" dirty="0">
                <a:solidFill>
                  <a:srgbClr val="162230"/>
                </a:solidFill>
                <a:latin typeface="Century Gothic"/>
                <a:ea typeface="Century Gothic"/>
                <a:cs typeface="Century Gothic"/>
                <a:sym typeface="Century Gothic"/>
              </a:rPr>
              <a:t>ROBOT DI SERVIZIO IN AMBIENTE OSPEDALIERO, ANALISI E CONFRONTO </a:t>
            </a:r>
            <a:fld id="{00000000-1234-1234-1234-123412341234}" type="slidenum">
              <a:rPr lang="it-IT" sz="1400" smtClean="0">
                <a:solidFill>
                  <a:srgbClr val="162230"/>
                </a:solidFill>
                <a:latin typeface="Century Gothic"/>
                <a:ea typeface="Century Gothic"/>
                <a:cs typeface="Century Gothic"/>
                <a:sym typeface="Century Gothic"/>
              </a:rPr>
              <a:t>4</a:t>
            </a:fld>
            <a:r>
              <a:rPr lang="it-IT" sz="1400" dirty="0">
                <a:solidFill>
                  <a:srgbClr val="162230"/>
                </a:solidFill>
                <a:latin typeface="Century Gothic"/>
                <a:ea typeface="Century Gothic"/>
                <a:cs typeface="Century Gothic"/>
                <a:sym typeface="Century Gothic"/>
              </a:rPr>
              <a:t>/24</a:t>
            </a:r>
            <a:endParaRPr dirty="0"/>
          </a:p>
        </p:txBody>
      </p:sp>
      <p:sp>
        <p:nvSpPr>
          <p:cNvPr id="126" name="Google Shape;126;g8ec7cf6a99_0_6"/>
          <p:cNvSpPr/>
          <p:nvPr/>
        </p:nvSpPr>
        <p:spPr>
          <a:xfrm>
            <a:off x="1635616" y="122442"/>
            <a:ext cx="89214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3200">
                <a:solidFill>
                  <a:srgbClr val="971720"/>
                </a:solidFill>
                <a:latin typeface="Century Gothic"/>
                <a:ea typeface="Century Gothic"/>
                <a:cs typeface="Century Gothic"/>
                <a:sym typeface="Century Gothic"/>
              </a:rPr>
              <a:t>BACKGROUND</a:t>
            </a:r>
            <a:endParaRPr/>
          </a:p>
        </p:txBody>
      </p:sp>
      <p:sp>
        <p:nvSpPr>
          <p:cNvPr id="127" name="Google Shape;127;g8ec7cf6a99_0_6"/>
          <p:cNvSpPr/>
          <p:nvPr/>
        </p:nvSpPr>
        <p:spPr>
          <a:xfrm>
            <a:off x="-923017" y="707150"/>
            <a:ext cx="90864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5400">
                <a:solidFill>
                  <a:srgbClr val="85200C"/>
                </a:solidFill>
                <a:latin typeface="Calibri"/>
                <a:ea typeface="Calibri"/>
                <a:cs typeface="Calibri"/>
                <a:sym typeface="Calibri"/>
              </a:rPr>
              <a:t>Robot Motion Planning</a:t>
            </a:r>
            <a:endParaRPr>
              <a:solidFill>
                <a:srgbClr val="85200C"/>
              </a:solidFill>
            </a:endParaRPr>
          </a:p>
        </p:txBody>
      </p:sp>
      <p:sp>
        <p:nvSpPr>
          <p:cNvPr id="128" name="Google Shape;128;g8ec7cf6a99_0_6"/>
          <p:cNvSpPr txBox="1"/>
          <p:nvPr/>
        </p:nvSpPr>
        <p:spPr>
          <a:xfrm>
            <a:off x="399350" y="1875638"/>
            <a:ext cx="6114300" cy="4412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a:latin typeface="Calibri"/>
                <a:ea typeface="Calibri"/>
                <a:cs typeface="Calibri"/>
                <a:sym typeface="Calibri"/>
              </a:rPr>
              <a:t>Il problema del </a:t>
            </a:r>
            <a:r>
              <a:rPr lang="it-IT" sz="1900" b="1">
                <a:latin typeface="Calibri"/>
                <a:ea typeface="Calibri"/>
                <a:cs typeface="Calibri"/>
                <a:sym typeface="Calibri"/>
              </a:rPr>
              <a:t>Motion Planning</a:t>
            </a:r>
            <a:r>
              <a:rPr lang="it-IT" sz="1900">
                <a:latin typeface="Calibri"/>
                <a:ea typeface="Calibri"/>
                <a:cs typeface="Calibri"/>
                <a:sym typeface="Calibri"/>
              </a:rPr>
              <a:t> può essere formulato in questo modo, dati:</a:t>
            </a:r>
            <a:endParaRPr sz="1900">
              <a:latin typeface="Calibri"/>
              <a:ea typeface="Calibri"/>
              <a:cs typeface="Calibri"/>
              <a:sym typeface="Calibri"/>
            </a:endParaRPr>
          </a:p>
          <a:p>
            <a:pPr marL="457200" lvl="0" indent="-349250" algn="just" rtl="0">
              <a:spcBef>
                <a:spcPts val="0"/>
              </a:spcBef>
              <a:spcAft>
                <a:spcPts val="0"/>
              </a:spcAft>
              <a:buSzPts val="1900"/>
              <a:buFont typeface="Calibri"/>
              <a:buChar char="●"/>
            </a:pPr>
            <a:r>
              <a:rPr lang="it-IT" sz="1900">
                <a:latin typeface="Calibri"/>
                <a:ea typeface="Calibri"/>
                <a:cs typeface="Calibri"/>
                <a:sym typeface="Calibri"/>
              </a:rPr>
              <a:t>Una posa iniziale del robot</a:t>
            </a:r>
            <a:endParaRPr sz="1900">
              <a:latin typeface="Calibri"/>
              <a:ea typeface="Calibri"/>
              <a:cs typeface="Calibri"/>
              <a:sym typeface="Calibri"/>
            </a:endParaRPr>
          </a:p>
          <a:p>
            <a:pPr marL="457200" lvl="0" indent="-349250" algn="just" rtl="0">
              <a:spcBef>
                <a:spcPts val="0"/>
              </a:spcBef>
              <a:spcAft>
                <a:spcPts val="0"/>
              </a:spcAft>
              <a:buSzPts val="1900"/>
              <a:buFont typeface="Calibri"/>
              <a:buChar char="●"/>
            </a:pPr>
            <a:r>
              <a:rPr lang="it-IT" sz="1900">
                <a:latin typeface="Calibri"/>
                <a:ea typeface="Calibri"/>
                <a:cs typeface="Calibri"/>
                <a:sym typeface="Calibri"/>
              </a:rPr>
              <a:t>Un goal desiderato</a:t>
            </a:r>
            <a:endParaRPr sz="1900">
              <a:latin typeface="Calibri"/>
              <a:ea typeface="Calibri"/>
              <a:cs typeface="Calibri"/>
              <a:sym typeface="Calibri"/>
            </a:endParaRPr>
          </a:p>
          <a:p>
            <a:pPr marL="457200" lvl="0" indent="-349250" algn="just" rtl="0">
              <a:spcBef>
                <a:spcPts val="0"/>
              </a:spcBef>
              <a:spcAft>
                <a:spcPts val="0"/>
              </a:spcAft>
              <a:buSzPts val="1900"/>
              <a:buFont typeface="Calibri"/>
              <a:buChar char="●"/>
            </a:pPr>
            <a:r>
              <a:rPr lang="it-IT" sz="1900">
                <a:latin typeface="Calibri"/>
                <a:ea typeface="Calibri"/>
                <a:cs typeface="Calibri"/>
                <a:sym typeface="Calibri"/>
              </a:rPr>
              <a:t>Una descrizione geometrica del robot</a:t>
            </a:r>
            <a:endParaRPr sz="1900">
              <a:latin typeface="Calibri"/>
              <a:ea typeface="Calibri"/>
              <a:cs typeface="Calibri"/>
              <a:sym typeface="Calibri"/>
            </a:endParaRPr>
          </a:p>
          <a:p>
            <a:pPr marL="457200" lvl="0" indent="-349250" algn="just" rtl="0">
              <a:spcBef>
                <a:spcPts val="0"/>
              </a:spcBef>
              <a:spcAft>
                <a:spcPts val="0"/>
              </a:spcAft>
              <a:buSzPts val="1900"/>
              <a:buFont typeface="Calibri"/>
              <a:buChar char="●"/>
            </a:pPr>
            <a:r>
              <a:rPr lang="it-IT" sz="1900">
                <a:latin typeface="Calibri"/>
                <a:ea typeface="Calibri"/>
                <a:cs typeface="Calibri"/>
                <a:sym typeface="Calibri"/>
              </a:rPr>
              <a:t>una descrizione geometrica del mondo</a:t>
            </a:r>
            <a:endParaRPr sz="1900">
              <a:latin typeface="Calibri"/>
              <a:ea typeface="Calibri"/>
              <a:cs typeface="Calibri"/>
              <a:sym typeface="Calibri"/>
            </a:endParaRPr>
          </a:p>
          <a:p>
            <a:pPr marL="0" lvl="0" indent="0" algn="just" rtl="0">
              <a:spcBef>
                <a:spcPts val="0"/>
              </a:spcBef>
              <a:spcAft>
                <a:spcPts val="0"/>
              </a:spcAft>
              <a:buNone/>
            </a:pPr>
            <a:endParaRPr sz="1900">
              <a:latin typeface="Calibri"/>
              <a:ea typeface="Calibri"/>
              <a:cs typeface="Calibri"/>
              <a:sym typeface="Calibri"/>
            </a:endParaRPr>
          </a:p>
          <a:p>
            <a:pPr marL="0" lvl="0" indent="0" algn="just" rtl="0">
              <a:spcBef>
                <a:spcPts val="0"/>
              </a:spcBef>
              <a:spcAft>
                <a:spcPts val="0"/>
              </a:spcAft>
              <a:buNone/>
            </a:pPr>
            <a:r>
              <a:rPr lang="it-IT" sz="1900">
                <a:latin typeface="Calibri"/>
                <a:ea typeface="Calibri"/>
                <a:cs typeface="Calibri"/>
                <a:sym typeface="Calibri"/>
              </a:rPr>
              <a:t>Trovare il path che permette di portare il Robot dalla posizione iniziale “</a:t>
            </a:r>
            <a:r>
              <a:rPr lang="it-IT" sz="1900" b="1">
                <a:latin typeface="Calibri"/>
                <a:ea typeface="Calibri"/>
                <a:cs typeface="Calibri"/>
                <a:sym typeface="Calibri"/>
              </a:rPr>
              <a:t>Start</a:t>
            </a:r>
            <a:r>
              <a:rPr lang="it-IT" sz="1900">
                <a:latin typeface="Calibri"/>
                <a:ea typeface="Calibri"/>
                <a:cs typeface="Calibri"/>
                <a:sym typeface="Calibri"/>
              </a:rPr>
              <a:t>” a quella finale “</a:t>
            </a:r>
            <a:r>
              <a:rPr lang="it-IT" sz="1900" b="1">
                <a:latin typeface="Calibri"/>
                <a:ea typeface="Calibri"/>
                <a:cs typeface="Calibri"/>
                <a:sym typeface="Calibri"/>
              </a:rPr>
              <a:t>Goal</a:t>
            </a:r>
            <a:r>
              <a:rPr lang="it-IT" sz="1900">
                <a:latin typeface="Calibri"/>
                <a:ea typeface="Calibri"/>
                <a:cs typeface="Calibri"/>
                <a:sym typeface="Calibri"/>
              </a:rPr>
              <a:t>” cercando di evitare gli ostacoli.</a:t>
            </a:r>
            <a:endParaRPr sz="1900">
              <a:latin typeface="Calibri"/>
              <a:ea typeface="Calibri"/>
              <a:cs typeface="Calibri"/>
              <a:sym typeface="Calibri"/>
            </a:endParaRPr>
          </a:p>
          <a:p>
            <a:pPr marL="0" lvl="0" indent="0" algn="just" rtl="0">
              <a:spcBef>
                <a:spcPts val="0"/>
              </a:spcBef>
              <a:spcAft>
                <a:spcPts val="0"/>
              </a:spcAft>
              <a:buNone/>
            </a:pPr>
            <a:endParaRPr sz="1900">
              <a:latin typeface="Calibri"/>
              <a:ea typeface="Calibri"/>
              <a:cs typeface="Calibri"/>
              <a:sym typeface="Calibri"/>
            </a:endParaRPr>
          </a:p>
          <a:p>
            <a:pPr marL="0" lvl="0" indent="0" algn="just" rtl="0">
              <a:spcBef>
                <a:spcPts val="0"/>
              </a:spcBef>
              <a:spcAft>
                <a:spcPts val="0"/>
              </a:spcAft>
              <a:buNone/>
            </a:pPr>
            <a:r>
              <a:rPr lang="it-IT" sz="1900">
                <a:latin typeface="Calibri"/>
                <a:ea typeface="Calibri"/>
                <a:cs typeface="Calibri"/>
                <a:sym typeface="Calibri"/>
              </a:rPr>
              <a:t>Generalmente il problema del Motion Planning è definito in quello che è il “</a:t>
            </a:r>
            <a:r>
              <a:rPr lang="it-IT" sz="1900" b="1">
                <a:latin typeface="Calibri"/>
                <a:ea typeface="Calibri"/>
                <a:cs typeface="Calibri"/>
                <a:sym typeface="Calibri"/>
              </a:rPr>
              <a:t>Configuration space</a:t>
            </a:r>
            <a:r>
              <a:rPr lang="it-IT" sz="1900">
                <a:latin typeface="Calibri"/>
                <a:ea typeface="Calibri"/>
                <a:cs typeface="Calibri"/>
                <a:sym typeface="Calibri"/>
              </a:rPr>
              <a:t>”.</a:t>
            </a:r>
            <a:endParaRPr sz="1900">
              <a:latin typeface="Calibri"/>
              <a:ea typeface="Calibri"/>
              <a:cs typeface="Calibri"/>
              <a:sym typeface="Calibri"/>
            </a:endParaRPr>
          </a:p>
        </p:txBody>
      </p:sp>
      <p:pic>
        <p:nvPicPr>
          <p:cNvPr id="129" name="Google Shape;129;g8ec7cf6a99_0_6"/>
          <p:cNvPicPr preferRelativeResize="0"/>
          <p:nvPr/>
        </p:nvPicPr>
        <p:blipFill>
          <a:blip r:embed="rId4">
            <a:alphaModFix/>
          </a:blip>
          <a:stretch>
            <a:fillRect/>
          </a:stretch>
        </p:blipFill>
        <p:spPr>
          <a:xfrm>
            <a:off x="6930450" y="1938338"/>
            <a:ext cx="4981575" cy="2981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8ec7cf6a99_0_18"/>
          <p:cNvSpPr/>
          <p:nvPr/>
        </p:nvSpPr>
        <p:spPr>
          <a:xfrm>
            <a:off x="0" y="6500178"/>
            <a:ext cx="12192000" cy="360000"/>
          </a:xfrm>
          <a:prstGeom prst="rect">
            <a:avLst/>
          </a:prstGeom>
          <a:solidFill>
            <a:srgbClr val="FFDC00"/>
          </a:solidFill>
          <a:ln w="9525" cap="flat" cmpd="sng">
            <a:solidFill>
              <a:srgbClr val="1622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36" name="Google Shape;136;g8ec7cf6a99_0_18" descr="C:\Bruno\campus\unina\Stationery\Dipartimenti\DIETI\Logo_DIETI_Porte.png"/>
          <p:cNvPicPr preferRelativeResize="0"/>
          <p:nvPr/>
        </p:nvPicPr>
        <p:blipFill rotWithShape="1">
          <a:blip r:embed="rId3">
            <a:alphaModFix/>
          </a:blip>
          <a:srcRect/>
          <a:stretch/>
        </p:blipFill>
        <p:spPr>
          <a:xfrm>
            <a:off x="11129354" y="6519890"/>
            <a:ext cx="988444" cy="320576"/>
          </a:xfrm>
          <a:prstGeom prst="rect">
            <a:avLst/>
          </a:prstGeom>
          <a:noFill/>
          <a:ln>
            <a:noFill/>
          </a:ln>
        </p:spPr>
      </p:pic>
      <p:sp>
        <p:nvSpPr>
          <p:cNvPr id="137" name="Google Shape;137;g8ec7cf6a99_0_18"/>
          <p:cNvSpPr/>
          <p:nvPr/>
        </p:nvSpPr>
        <p:spPr>
          <a:xfrm>
            <a:off x="0" y="6533115"/>
            <a:ext cx="80097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400" dirty="0">
                <a:solidFill>
                  <a:srgbClr val="162230"/>
                </a:solidFill>
                <a:latin typeface="Century Gothic"/>
                <a:ea typeface="Century Gothic"/>
                <a:cs typeface="Century Gothic"/>
                <a:sym typeface="Century Gothic"/>
              </a:rPr>
              <a:t>ROBOT DI SERVIZIO IN AMBIENTE OSPEDALIERO, ANALISI E CONFRONTO </a:t>
            </a:r>
            <a:fld id="{00000000-1234-1234-1234-123412341234}" type="slidenum">
              <a:rPr lang="it-IT" sz="1400" smtClean="0">
                <a:solidFill>
                  <a:srgbClr val="162230"/>
                </a:solidFill>
                <a:latin typeface="Century Gothic"/>
                <a:ea typeface="Century Gothic"/>
                <a:cs typeface="Century Gothic"/>
                <a:sym typeface="Century Gothic"/>
              </a:rPr>
              <a:t>5</a:t>
            </a:fld>
            <a:r>
              <a:rPr lang="it-IT" sz="1400" dirty="0">
                <a:solidFill>
                  <a:srgbClr val="162230"/>
                </a:solidFill>
                <a:latin typeface="Century Gothic"/>
                <a:ea typeface="Century Gothic"/>
                <a:cs typeface="Century Gothic"/>
                <a:sym typeface="Century Gothic"/>
              </a:rPr>
              <a:t>/24</a:t>
            </a:r>
            <a:endParaRPr dirty="0"/>
          </a:p>
        </p:txBody>
      </p:sp>
      <p:sp>
        <p:nvSpPr>
          <p:cNvPr id="138" name="Google Shape;138;g8ec7cf6a99_0_18"/>
          <p:cNvSpPr/>
          <p:nvPr/>
        </p:nvSpPr>
        <p:spPr>
          <a:xfrm>
            <a:off x="1635616" y="122442"/>
            <a:ext cx="89214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3200">
                <a:solidFill>
                  <a:srgbClr val="971720"/>
                </a:solidFill>
                <a:latin typeface="Century Gothic"/>
                <a:ea typeface="Century Gothic"/>
                <a:cs typeface="Century Gothic"/>
                <a:sym typeface="Century Gothic"/>
              </a:rPr>
              <a:t>BACKGROUND</a:t>
            </a:r>
            <a:endParaRPr/>
          </a:p>
        </p:txBody>
      </p:sp>
      <p:sp>
        <p:nvSpPr>
          <p:cNvPr id="139" name="Google Shape;139;g8ec7cf6a99_0_18"/>
          <p:cNvSpPr/>
          <p:nvPr/>
        </p:nvSpPr>
        <p:spPr>
          <a:xfrm>
            <a:off x="6" y="929675"/>
            <a:ext cx="84903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5400">
                <a:solidFill>
                  <a:srgbClr val="85200C"/>
                </a:solidFill>
                <a:latin typeface="Calibri"/>
                <a:ea typeface="Calibri"/>
                <a:cs typeface="Calibri"/>
                <a:sym typeface="Calibri"/>
              </a:rPr>
              <a:t>Configuration Space</a:t>
            </a:r>
            <a:endParaRPr>
              <a:solidFill>
                <a:srgbClr val="85200C"/>
              </a:solidFill>
            </a:endParaRPr>
          </a:p>
        </p:txBody>
      </p:sp>
      <p:sp>
        <p:nvSpPr>
          <p:cNvPr id="140" name="Google Shape;140;g8ec7cf6a99_0_18"/>
          <p:cNvSpPr txBox="1"/>
          <p:nvPr/>
        </p:nvSpPr>
        <p:spPr>
          <a:xfrm>
            <a:off x="135850" y="2037650"/>
            <a:ext cx="7267800" cy="4193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a:latin typeface="Calibri"/>
                <a:ea typeface="Calibri"/>
                <a:cs typeface="Calibri"/>
                <a:sym typeface="Calibri"/>
              </a:rPr>
              <a:t>Solitamente le configurazioni di un robot sono associate a vettori di posizione e orientamenti.</a:t>
            </a:r>
            <a:endParaRPr sz="1900">
              <a:latin typeface="Calibri"/>
              <a:ea typeface="Calibri"/>
              <a:cs typeface="Calibri"/>
              <a:sym typeface="Calibri"/>
            </a:endParaRPr>
          </a:p>
          <a:p>
            <a:pPr marL="0" lvl="0" indent="0" algn="just" rtl="0">
              <a:spcBef>
                <a:spcPts val="0"/>
              </a:spcBef>
              <a:spcAft>
                <a:spcPts val="0"/>
              </a:spcAft>
              <a:buNone/>
            </a:pPr>
            <a:r>
              <a:rPr lang="it-IT" sz="1900">
                <a:latin typeface="Calibri"/>
                <a:ea typeface="Calibri"/>
                <a:cs typeface="Calibri"/>
                <a:sym typeface="Calibri"/>
              </a:rPr>
              <a:t>Lo spazio di configurazione sarà quindi lo spazio di tutte le possibili configurazioni.</a:t>
            </a:r>
            <a:endParaRPr sz="1900">
              <a:latin typeface="Calibri"/>
              <a:ea typeface="Calibri"/>
              <a:cs typeface="Calibri"/>
              <a:sym typeface="Calibri"/>
            </a:endParaRPr>
          </a:p>
          <a:p>
            <a:pPr marL="0" lvl="0" indent="0" algn="just" rtl="0">
              <a:spcBef>
                <a:spcPts val="0"/>
              </a:spcBef>
              <a:spcAft>
                <a:spcPts val="0"/>
              </a:spcAft>
              <a:buNone/>
            </a:pPr>
            <a:r>
              <a:rPr lang="it-IT" sz="1900">
                <a:latin typeface="Calibri"/>
                <a:ea typeface="Calibri"/>
                <a:cs typeface="Calibri"/>
                <a:sym typeface="Calibri"/>
              </a:rPr>
              <a:t>Solitamente negli algoritmi di Motion Planning si fa la suddivisione del Configuration Space in Spazio libero e Spazio degli ostacoli.</a:t>
            </a:r>
            <a:endParaRPr sz="1900">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p:txBody>
      </p:sp>
      <p:pic>
        <p:nvPicPr>
          <p:cNvPr id="141" name="Google Shape;141;g8ec7cf6a99_0_18"/>
          <p:cNvPicPr preferRelativeResize="0"/>
          <p:nvPr/>
        </p:nvPicPr>
        <p:blipFill rotWithShape="1">
          <a:blip r:embed="rId4">
            <a:alphaModFix/>
          </a:blip>
          <a:srcRect l="3120" r="-3119"/>
          <a:stretch/>
        </p:blipFill>
        <p:spPr>
          <a:xfrm>
            <a:off x="135838" y="4012588"/>
            <a:ext cx="5305425" cy="1076325"/>
          </a:xfrm>
          <a:prstGeom prst="rect">
            <a:avLst/>
          </a:prstGeom>
          <a:noFill/>
          <a:ln>
            <a:noFill/>
          </a:ln>
        </p:spPr>
      </p:pic>
      <p:pic>
        <p:nvPicPr>
          <p:cNvPr id="142" name="Google Shape;142;g8ec7cf6a99_0_18"/>
          <p:cNvPicPr preferRelativeResize="0"/>
          <p:nvPr/>
        </p:nvPicPr>
        <p:blipFill>
          <a:blip r:embed="rId5">
            <a:alphaModFix/>
          </a:blip>
          <a:stretch>
            <a:fillRect/>
          </a:stretch>
        </p:blipFill>
        <p:spPr>
          <a:xfrm>
            <a:off x="5656725" y="3924625"/>
            <a:ext cx="3825554" cy="2421450"/>
          </a:xfrm>
          <a:prstGeom prst="rect">
            <a:avLst/>
          </a:prstGeom>
          <a:noFill/>
          <a:ln>
            <a:noFill/>
          </a:ln>
        </p:spPr>
      </p:pic>
      <p:sp>
        <p:nvSpPr>
          <p:cNvPr id="143" name="Google Shape;143;g8ec7cf6a99_0_18"/>
          <p:cNvSpPr/>
          <p:nvPr/>
        </p:nvSpPr>
        <p:spPr>
          <a:xfrm>
            <a:off x="4283075" y="4652725"/>
            <a:ext cx="1185475" cy="1045275"/>
          </a:xfrm>
          <a:custGeom>
            <a:avLst/>
            <a:gdLst/>
            <a:ahLst/>
            <a:cxnLst/>
            <a:rect l="l" t="t" r="r" b="b"/>
            <a:pathLst>
              <a:path w="47419" h="41811" extrusionOk="0">
                <a:moveTo>
                  <a:pt x="509" y="3570"/>
                </a:moveTo>
                <a:lnTo>
                  <a:pt x="0" y="41301"/>
                </a:lnTo>
                <a:lnTo>
                  <a:pt x="45889" y="41811"/>
                </a:lnTo>
                <a:lnTo>
                  <a:pt x="47419" y="0"/>
                </a:lnTo>
                <a:close/>
              </a:path>
            </a:pathLst>
          </a:custGeom>
          <a:solidFill>
            <a:srgbClr val="FFFFFF"/>
          </a:solidFill>
          <a:ln w="9525" cap="flat" cmpd="sng">
            <a:solidFill>
              <a:srgbClr val="FFFFFF"/>
            </a:solidFill>
            <a:prstDash val="solid"/>
            <a:round/>
            <a:headEnd type="none" w="med" len="med"/>
            <a:tailEnd type="none" w="med" len="med"/>
          </a:ln>
          <a:effectLst>
            <a:outerShdw blurRad="57150" dist="19050" dir="5400000" algn="bl" rotWithShape="0">
              <a:schemeClr val="lt1">
                <a:alpha val="50000"/>
              </a:schemeClr>
            </a:outerShdw>
          </a:effectLst>
        </p:spPr>
      </p:sp>
      <p:pic>
        <p:nvPicPr>
          <p:cNvPr id="144" name="Google Shape;144;g8ec7cf6a99_0_18"/>
          <p:cNvPicPr preferRelativeResize="0"/>
          <p:nvPr/>
        </p:nvPicPr>
        <p:blipFill>
          <a:blip r:embed="rId6">
            <a:alphaModFix/>
          </a:blip>
          <a:stretch>
            <a:fillRect/>
          </a:stretch>
        </p:blipFill>
        <p:spPr>
          <a:xfrm>
            <a:off x="7499675" y="2118463"/>
            <a:ext cx="4457699" cy="1540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4"/>
          <p:cNvSpPr/>
          <p:nvPr/>
        </p:nvSpPr>
        <p:spPr>
          <a:xfrm>
            <a:off x="0" y="6500178"/>
            <a:ext cx="12191999" cy="360000"/>
          </a:xfrm>
          <a:prstGeom prst="rect">
            <a:avLst/>
          </a:prstGeom>
          <a:solidFill>
            <a:srgbClr val="FFDC00"/>
          </a:solidFill>
          <a:ln w="9525" cap="flat" cmpd="sng">
            <a:solidFill>
              <a:srgbClr val="1622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50" name="Google Shape;150;p4" descr="C:\Bruno\campus\unina\Stationery\Dipartimenti\DIETI\Logo_DIETI_Porte.png"/>
          <p:cNvPicPr preferRelativeResize="0"/>
          <p:nvPr/>
        </p:nvPicPr>
        <p:blipFill rotWithShape="1">
          <a:blip r:embed="rId3">
            <a:alphaModFix/>
          </a:blip>
          <a:srcRect/>
          <a:stretch/>
        </p:blipFill>
        <p:spPr>
          <a:xfrm>
            <a:off x="11129354" y="6519890"/>
            <a:ext cx="988444" cy="320576"/>
          </a:xfrm>
          <a:prstGeom prst="rect">
            <a:avLst/>
          </a:prstGeom>
          <a:noFill/>
          <a:ln>
            <a:noFill/>
          </a:ln>
        </p:spPr>
      </p:pic>
      <p:sp>
        <p:nvSpPr>
          <p:cNvPr id="151" name="Google Shape;151;p4"/>
          <p:cNvSpPr/>
          <p:nvPr/>
        </p:nvSpPr>
        <p:spPr>
          <a:xfrm>
            <a:off x="0" y="6533115"/>
            <a:ext cx="800964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400" dirty="0">
                <a:solidFill>
                  <a:srgbClr val="162230"/>
                </a:solidFill>
                <a:latin typeface="Century Gothic"/>
                <a:ea typeface="Century Gothic"/>
                <a:cs typeface="Century Gothic"/>
                <a:sym typeface="Century Gothic"/>
              </a:rPr>
              <a:t>ROBOT DI SERVIZIO IN AMBIENTE OSPEDALIERO, ANALISI E CONFRONTO </a:t>
            </a:r>
            <a:fld id="{00000000-1234-1234-1234-123412341234}" type="slidenum">
              <a:rPr lang="it-IT" sz="1400" smtClean="0">
                <a:solidFill>
                  <a:srgbClr val="162230"/>
                </a:solidFill>
                <a:latin typeface="Century Gothic"/>
                <a:ea typeface="Century Gothic"/>
                <a:cs typeface="Century Gothic"/>
                <a:sym typeface="Century Gothic"/>
              </a:rPr>
              <a:t>6</a:t>
            </a:fld>
            <a:r>
              <a:rPr lang="it-IT" sz="1400" dirty="0">
                <a:solidFill>
                  <a:srgbClr val="162230"/>
                </a:solidFill>
                <a:latin typeface="Century Gothic"/>
                <a:ea typeface="Century Gothic"/>
                <a:cs typeface="Century Gothic"/>
                <a:sym typeface="Century Gothic"/>
              </a:rPr>
              <a:t>/24</a:t>
            </a:r>
            <a:endParaRPr dirty="0"/>
          </a:p>
        </p:txBody>
      </p:sp>
      <p:sp>
        <p:nvSpPr>
          <p:cNvPr id="152" name="Google Shape;152;p4"/>
          <p:cNvSpPr/>
          <p:nvPr/>
        </p:nvSpPr>
        <p:spPr>
          <a:xfrm>
            <a:off x="1635616" y="122442"/>
            <a:ext cx="89215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a:solidFill>
                  <a:srgbClr val="971720"/>
                </a:solidFill>
                <a:latin typeface="Century Gothic"/>
                <a:ea typeface="Century Gothic"/>
                <a:cs typeface="Century Gothic"/>
                <a:sym typeface="Century Gothic"/>
              </a:rPr>
              <a:t>BACKGROUND</a:t>
            </a:r>
            <a:endParaRPr/>
          </a:p>
        </p:txBody>
      </p:sp>
      <p:sp>
        <p:nvSpPr>
          <p:cNvPr id="153" name="Google Shape;153;p4"/>
          <p:cNvSpPr/>
          <p:nvPr/>
        </p:nvSpPr>
        <p:spPr>
          <a:xfrm>
            <a:off x="-289621" y="786000"/>
            <a:ext cx="81390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5400">
                <a:solidFill>
                  <a:srgbClr val="85200C"/>
                </a:solidFill>
                <a:latin typeface="Calibri"/>
                <a:ea typeface="Calibri"/>
                <a:cs typeface="Calibri"/>
                <a:sym typeface="Calibri"/>
              </a:rPr>
              <a:t>Sampling-Based planning</a:t>
            </a:r>
            <a:r>
              <a:rPr lang="it-IT" sz="5400">
                <a:solidFill>
                  <a:schemeClr val="dk1"/>
                </a:solidFill>
                <a:latin typeface="Calibri"/>
                <a:ea typeface="Calibri"/>
                <a:cs typeface="Calibri"/>
                <a:sym typeface="Calibri"/>
              </a:rPr>
              <a:t> </a:t>
            </a:r>
            <a:endParaRPr/>
          </a:p>
        </p:txBody>
      </p:sp>
      <p:sp>
        <p:nvSpPr>
          <p:cNvPr id="154" name="Google Shape;154;p4"/>
          <p:cNvSpPr txBox="1"/>
          <p:nvPr/>
        </p:nvSpPr>
        <p:spPr>
          <a:xfrm>
            <a:off x="347025" y="1702100"/>
            <a:ext cx="6709200" cy="447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a:latin typeface="Calibri"/>
                <a:ea typeface="Calibri"/>
                <a:cs typeface="Calibri"/>
                <a:sym typeface="Calibri"/>
              </a:rPr>
              <a:t>I metodi di Planning sampling-based abbandonano il concetto di caratterizzazione esplicita del Configuration-Free e Configuration-Obstacles e lasciano l’algoritmo “all’oscuro” quando esplorano Configuration-Free.</a:t>
            </a:r>
            <a:endParaRPr sz="1900">
              <a:latin typeface="Calibri"/>
              <a:ea typeface="Calibri"/>
              <a:cs typeface="Calibri"/>
              <a:sym typeface="Calibri"/>
            </a:endParaRPr>
          </a:p>
          <a:p>
            <a:pPr marL="0" lvl="0" indent="0" algn="just" rtl="0">
              <a:spcBef>
                <a:spcPts val="0"/>
              </a:spcBef>
              <a:spcAft>
                <a:spcPts val="0"/>
              </a:spcAft>
              <a:buNone/>
            </a:pPr>
            <a:r>
              <a:rPr lang="it-IT" sz="1900">
                <a:latin typeface="Calibri"/>
                <a:ea typeface="Calibri"/>
                <a:cs typeface="Calibri"/>
                <a:sym typeface="Calibri"/>
              </a:rPr>
              <a:t>L’unica “luce” è fornita dal collision detection, che proibisce tutte le configurazioni che finiscono in un ostacolo.</a:t>
            </a:r>
            <a:endParaRPr sz="1900">
              <a:latin typeface="Calibri"/>
              <a:ea typeface="Calibri"/>
              <a:cs typeface="Calibri"/>
              <a:sym typeface="Calibri"/>
            </a:endParaRPr>
          </a:p>
        </p:txBody>
      </p:sp>
      <p:sp>
        <p:nvSpPr>
          <p:cNvPr id="155" name="Google Shape;155;p4"/>
          <p:cNvSpPr txBox="1"/>
          <p:nvPr/>
        </p:nvSpPr>
        <p:spPr>
          <a:xfrm>
            <a:off x="7849375" y="1702100"/>
            <a:ext cx="3734700" cy="20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900">
                <a:latin typeface="Calibri"/>
                <a:ea typeface="Calibri"/>
                <a:cs typeface="Calibri"/>
                <a:sym typeface="Calibri"/>
              </a:rPr>
              <a:t>Possibili metodologie :</a:t>
            </a:r>
            <a:endParaRPr sz="1900">
              <a:latin typeface="Calibri"/>
              <a:ea typeface="Calibri"/>
              <a:cs typeface="Calibri"/>
              <a:sym typeface="Calibri"/>
            </a:endParaRPr>
          </a:p>
          <a:p>
            <a:pPr marL="0" lvl="0" indent="0" algn="l" rtl="0">
              <a:spcBef>
                <a:spcPts val="0"/>
              </a:spcBef>
              <a:spcAft>
                <a:spcPts val="0"/>
              </a:spcAft>
              <a:buNone/>
            </a:pPr>
            <a:endParaRPr sz="1900">
              <a:latin typeface="Calibri"/>
              <a:ea typeface="Calibri"/>
              <a:cs typeface="Calibri"/>
              <a:sym typeface="Calibri"/>
            </a:endParaRPr>
          </a:p>
          <a:p>
            <a:pPr marL="457200" lvl="0" indent="-349250" algn="l" rtl="0">
              <a:spcBef>
                <a:spcPts val="0"/>
              </a:spcBef>
              <a:spcAft>
                <a:spcPts val="0"/>
              </a:spcAft>
              <a:buSzPts val="1900"/>
              <a:buFont typeface="Calibri"/>
              <a:buChar char="●"/>
            </a:pPr>
            <a:r>
              <a:rPr lang="it-IT" sz="1900">
                <a:latin typeface="Calibri"/>
                <a:ea typeface="Calibri"/>
                <a:cs typeface="Calibri"/>
                <a:sym typeface="Calibri"/>
              </a:rPr>
              <a:t>Probabilistic Road Map (PRM)</a:t>
            </a:r>
            <a:endParaRPr sz="1900">
              <a:latin typeface="Calibri"/>
              <a:ea typeface="Calibri"/>
              <a:cs typeface="Calibri"/>
              <a:sym typeface="Calibri"/>
            </a:endParaRPr>
          </a:p>
          <a:p>
            <a:pPr marL="457200" lvl="0" indent="-349250" algn="l" rtl="0">
              <a:spcBef>
                <a:spcPts val="0"/>
              </a:spcBef>
              <a:spcAft>
                <a:spcPts val="0"/>
              </a:spcAft>
              <a:buSzPts val="1900"/>
              <a:buFont typeface="Calibri"/>
              <a:buChar char="●"/>
            </a:pPr>
            <a:r>
              <a:rPr lang="it-IT" sz="1900" b="1">
                <a:latin typeface="Calibri"/>
                <a:ea typeface="Calibri"/>
                <a:cs typeface="Calibri"/>
                <a:sym typeface="Calibri"/>
              </a:rPr>
              <a:t>Rapdly exploring Random Tree (RRT)</a:t>
            </a:r>
            <a:endParaRPr sz="1900" b="1">
              <a:latin typeface="Calibri"/>
              <a:ea typeface="Calibri"/>
              <a:cs typeface="Calibri"/>
              <a:sym typeface="Calibri"/>
            </a:endParaRPr>
          </a:p>
        </p:txBody>
      </p:sp>
      <p:sp>
        <p:nvSpPr>
          <p:cNvPr id="156" name="Google Shape;156;p4"/>
          <p:cNvSpPr txBox="1"/>
          <p:nvPr/>
        </p:nvSpPr>
        <p:spPr>
          <a:xfrm>
            <a:off x="561850" y="4114800"/>
            <a:ext cx="10658700" cy="17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900" b="1">
                <a:latin typeface="Calibri"/>
                <a:ea typeface="Calibri"/>
                <a:cs typeface="Calibri"/>
                <a:sym typeface="Calibri"/>
              </a:rPr>
              <a:t>In questo elaborato verranno analizzate per la risoluzione del problema in analisi 3 tipologie di RRT:</a:t>
            </a:r>
            <a:endParaRPr sz="1900" b="1">
              <a:latin typeface="Calibri"/>
              <a:ea typeface="Calibri"/>
              <a:cs typeface="Calibri"/>
              <a:sym typeface="Calibri"/>
            </a:endParaRPr>
          </a:p>
          <a:p>
            <a:pPr marL="0" lvl="0" indent="0" algn="l" rtl="0">
              <a:spcBef>
                <a:spcPts val="0"/>
              </a:spcBef>
              <a:spcAft>
                <a:spcPts val="0"/>
              </a:spcAft>
              <a:buNone/>
            </a:pPr>
            <a:endParaRPr sz="1900" b="1">
              <a:latin typeface="Calibri"/>
              <a:ea typeface="Calibri"/>
              <a:cs typeface="Calibri"/>
              <a:sym typeface="Calibri"/>
            </a:endParaRPr>
          </a:p>
          <a:p>
            <a:pPr marL="457200" lvl="0" indent="-349250" algn="l" rtl="0">
              <a:spcBef>
                <a:spcPts val="0"/>
              </a:spcBef>
              <a:spcAft>
                <a:spcPts val="0"/>
              </a:spcAft>
              <a:buSzPts val="1900"/>
              <a:buFont typeface="Calibri"/>
              <a:buChar char="●"/>
            </a:pPr>
            <a:r>
              <a:rPr lang="it-IT" sz="1900" b="1">
                <a:latin typeface="Calibri"/>
                <a:ea typeface="Calibri"/>
                <a:cs typeface="Calibri"/>
                <a:sym typeface="Calibri"/>
              </a:rPr>
              <a:t>RRT </a:t>
            </a:r>
            <a:endParaRPr sz="1900" b="1">
              <a:latin typeface="Calibri"/>
              <a:ea typeface="Calibri"/>
              <a:cs typeface="Calibri"/>
              <a:sym typeface="Calibri"/>
            </a:endParaRPr>
          </a:p>
          <a:p>
            <a:pPr marL="457200" lvl="0" indent="-349250" algn="l" rtl="0">
              <a:spcBef>
                <a:spcPts val="0"/>
              </a:spcBef>
              <a:spcAft>
                <a:spcPts val="0"/>
              </a:spcAft>
              <a:buSzPts val="1900"/>
              <a:buFont typeface="Calibri"/>
              <a:buChar char="●"/>
            </a:pPr>
            <a:r>
              <a:rPr lang="it-IT" sz="1900" b="1">
                <a:latin typeface="Calibri"/>
                <a:ea typeface="Calibri"/>
                <a:cs typeface="Calibri"/>
                <a:sym typeface="Calibri"/>
              </a:rPr>
              <a:t>RRT*</a:t>
            </a:r>
            <a:endParaRPr sz="1900" b="1">
              <a:latin typeface="Calibri"/>
              <a:ea typeface="Calibri"/>
              <a:cs typeface="Calibri"/>
              <a:sym typeface="Calibri"/>
            </a:endParaRPr>
          </a:p>
          <a:p>
            <a:pPr marL="457200" lvl="0" indent="-349250" algn="l" rtl="0">
              <a:spcBef>
                <a:spcPts val="0"/>
              </a:spcBef>
              <a:spcAft>
                <a:spcPts val="0"/>
              </a:spcAft>
              <a:buSzPts val="1900"/>
              <a:buFont typeface="Calibri"/>
              <a:buChar char="●"/>
            </a:pPr>
            <a:r>
              <a:rPr lang="it-IT" sz="1900" b="1">
                <a:latin typeface="Calibri"/>
                <a:ea typeface="Calibri"/>
                <a:cs typeface="Calibri"/>
                <a:sym typeface="Calibri"/>
              </a:rPr>
              <a:t>pRRT</a:t>
            </a:r>
            <a:endParaRPr sz="1900" b="1">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5"/>
          <p:cNvSpPr/>
          <p:nvPr/>
        </p:nvSpPr>
        <p:spPr>
          <a:xfrm>
            <a:off x="0" y="6500178"/>
            <a:ext cx="12191999" cy="360000"/>
          </a:xfrm>
          <a:prstGeom prst="rect">
            <a:avLst/>
          </a:prstGeom>
          <a:solidFill>
            <a:srgbClr val="FFDC00"/>
          </a:solidFill>
          <a:ln w="9525" cap="flat" cmpd="sng">
            <a:solidFill>
              <a:srgbClr val="1622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63" name="Google Shape;163;p5" descr="C:\Bruno\campus\unina\Stationery\Dipartimenti\DIETI\Logo_DIETI_Porte.png"/>
          <p:cNvPicPr preferRelativeResize="0"/>
          <p:nvPr/>
        </p:nvPicPr>
        <p:blipFill rotWithShape="1">
          <a:blip r:embed="rId3">
            <a:alphaModFix/>
          </a:blip>
          <a:srcRect/>
          <a:stretch/>
        </p:blipFill>
        <p:spPr>
          <a:xfrm>
            <a:off x="11129354" y="6519890"/>
            <a:ext cx="988444" cy="320576"/>
          </a:xfrm>
          <a:prstGeom prst="rect">
            <a:avLst/>
          </a:prstGeom>
          <a:noFill/>
          <a:ln>
            <a:noFill/>
          </a:ln>
        </p:spPr>
      </p:pic>
      <p:sp>
        <p:nvSpPr>
          <p:cNvPr id="164" name="Google Shape;164;p5"/>
          <p:cNvSpPr/>
          <p:nvPr/>
        </p:nvSpPr>
        <p:spPr>
          <a:xfrm>
            <a:off x="0" y="6533115"/>
            <a:ext cx="800964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400" dirty="0">
                <a:solidFill>
                  <a:srgbClr val="162230"/>
                </a:solidFill>
                <a:latin typeface="Century Gothic"/>
                <a:ea typeface="Century Gothic"/>
                <a:cs typeface="Century Gothic"/>
                <a:sym typeface="Century Gothic"/>
              </a:rPr>
              <a:t>ROBOT DI SERVIZIO IN AMBIENTE OSPEDALIERO, ANALISI E CONFRONTO </a:t>
            </a:r>
            <a:fld id="{00000000-1234-1234-1234-123412341234}" type="slidenum">
              <a:rPr lang="it-IT" sz="1400" smtClean="0">
                <a:solidFill>
                  <a:srgbClr val="162230"/>
                </a:solidFill>
                <a:latin typeface="Century Gothic"/>
                <a:ea typeface="Century Gothic"/>
                <a:cs typeface="Century Gothic"/>
                <a:sym typeface="Century Gothic"/>
              </a:rPr>
              <a:t>7</a:t>
            </a:fld>
            <a:r>
              <a:rPr lang="it-IT" sz="1400" dirty="0">
                <a:solidFill>
                  <a:srgbClr val="162230"/>
                </a:solidFill>
                <a:latin typeface="Century Gothic"/>
                <a:ea typeface="Century Gothic"/>
                <a:cs typeface="Century Gothic"/>
                <a:sym typeface="Century Gothic"/>
              </a:rPr>
              <a:t>/24</a:t>
            </a:r>
            <a:endParaRPr dirty="0"/>
          </a:p>
        </p:txBody>
      </p:sp>
      <p:sp>
        <p:nvSpPr>
          <p:cNvPr id="165" name="Google Shape;165;p5"/>
          <p:cNvSpPr/>
          <p:nvPr/>
        </p:nvSpPr>
        <p:spPr>
          <a:xfrm>
            <a:off x="1635616" y="122442"/>
            <a:ext cx="8921400" cy="5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a:solidFill>
                  <a:srgbClr val="971720"/>
                </a:solidFill>
                <a:latin typeface="Century Gothic"/>
                <a:ea typeface="Century Gothic"/>
                <a:cs typeface="Century Gothic"/>
                <a:sym typeface="Century Gothic"/>
              </a:rPr>
              <a:t>BACKGROUND</a:t>
            </a:r>
            <a:endParaRPr/>
          </a:p>
        </p:txBody>
      </p:sp>
      <p:sp>
        <p:nvSpPr>
          <p:cNvPr id="166" name="Google Shape;166;p5"/>
          <p:cNvSpPr/>
          <p:nvPr/>
        </p:nvSpPr>
        <p:spPr>
          <a:xfrm>
            <a:off x="-12" y="707235"/>
            <a:ext cx="16143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5400" b="0" cap="none">
                <a:solidFill>
                  <a:srgbClr val="85200C"/>
                </a:solidFill>
                <a:latin typeface="Calibri"/>
                <a:ea typeface="Calibri"/>
                <a:cs typeface="Calibri"/>
                <a:sym typeface="Calibri"/>
              </a:rPr>
              <a:t>RRT</a:t>
            </a:r>
            <a:endParaRPr>
              <a:solidFill>
                <a:srgbClr val="85200C"/>
              </a:solidFill>
            </a:endParaRPr>
          </a:p>
        </p:txBody>
      </p:sp>
      <p:pic>
        <p:nvPicPr>
          <p:cNvPr id="167" name="Google Shape;167;p5"/>
          <p:cNvPicPr preferRelativeResize="0"/>
          <p:nvPr/>
        </p:nvPicPr>
        <p:blipFill>
          <a:blip r:embed="rId4">
            <a:alphaModFix/>
          </a:blip>
          <a:stretch>
            <a:fillRect/>
          </a:stretch>
        </p:blipFill>
        <p:spPr>
          <a:xfrm>
            <a:off x="211513" y="1496992"/>
            <a:ext cx="4810125" cy="4810125"/>
          </a:xfrm>
          <a:prstGeom prst="rect">
            <a:avLst/>
          </a:prstGeom>
          <a:noFill/>
          <a:ln>
            <a:noFill/>
          </a:ln>
        </p:spPr>
      </p:pic>
      <p:pic>
        <p:nvPicPr>
          <p:cNvPr id="168" name="Google Shape;168;p5"/>
          <p:cNvPicPr preferRelativeResize="0"/>
          <p:nvPr/>
        </p:nvPicPr>
        <p:blipFill>
          <a:blip r:embed="rId5">
            <a:alphaModFix/>
          </a:blip>
          <a:stretch>
            <a:fillRect/>
          </a:stretch>
        </p:blipFill>
        <p:spPr>
          <a:xfrm>
            <a:off x="211525" y="1506703"/>
            <a:ext cx="4810125" cy="4790712"/>
          </a:xfrm>
          <a:prstGeom prst="rect">
            <a:avLst/>
          </a:prstGeom>
          <a:noFill/>
          <a:ln>
            <a:noFill/>
          </a:ln>
        </p:spPr>
      </p:pic>
      <p:sp>
        <p:nvSpPr>
          <p:cNvPr id="169" name="Google Shape;169;p5"/>
          <p:cNvSpPr txBox="1"/>
          <p:nvPr/>
        </p:nvSpPr>
        <p:spPr>
          <a:xfrm>
            <a:off x="5414200" y="2860850"/>
            <a:ext cx="2960700" cy="14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70" name="Google Shape;170;p5"/>
          <p:cNvPicPr preferRelativeResize="0"/>
          <p:nvPr/>
        </p:nvPicPr>
        <p:blipFill>
          <a:blip r:embed="rId6">
            <a:alphaModFix/>
          </a:blip>
          <a:stretch>
            <a:fillRect/>
          </a:stretch>
        </p:blipFill>
        <p:spPr>
          <a:xfrm>
            <a:off x="4980013" y="2958442"/>
            <a:ext cx="3829050" cy="1704975"/>
          </a:xfrm>
          <a:prstGeom prst="rect">
            <a:avLst/>
          </a:prstGeom>
          <a:noFill/>
          <a:ln>
            <a:noFill/>
          </a:ln>
        </p:spPr>
      </p:pic>
      <p:pic>
        <p:nvPicPr>
          <p:cNvPr id="171" name="Google Shape;171;p5"/>
          <p:cNvPicPr preferRelativeResize="0"/>
          <p:nvPr/>
        </p:nvPicPr>
        <p:blipFill>
          <a:blip r:embed="rId7">
            <a:alphaModFix/>
          </a:blip>
          <a:stretch>
            <a:fillRect/>
          </a:stretch>
        </p:blipFill>
        <p:spPr>
          <a:xfrm>
            <a:off x="4980013" y="2303417"/>
            <a:ext cx="3743325" cy="723900"/>
          </a:xfrm>
          <a:prstGeom prst="rect">
            <a:avLst/>
          </a:prstGeom>
          <a:noFill/>
          <a:ln>
            <a:noFill/>
          </a:ln>
        </p:spPr>
      </p:pic>
      <p:pic>
        <p:nvPicPr>
          <p:cNvPr id="172" name="Google Shape;172;p5"/>
          <p:cNvPicPr preferRelativeResize="0"/>
          <p:nvPr/>
        </p:nvPicPr>
        <p:blipFill>
          <a:blip r:embed="rId8">
            <a:alphaModFix/>
          </a:blip>
          <a:stretch>
            <a:fillRect/>
          </a:stretch>
        </p:blipFill>
        <p:spPr>
          <a:xfrm>
            <a:off x="4980025" y="2958450"/>
            <a:ext cx="4003550" cy="2208575"/>
          </a:xfrm>
          <a:prstGeom prst="rect">
            <a:avLst/>
          </a:prstGeom>
          <a:noFill/>
          <a:ln>
            <a:noFill/>
          </a:ln>
        </p:spPr>
      </p:pic>
      <p:pic>
        <p:nvPicPr>
          <p:cNvPr id="173" name="Google Shape;173;p5"/>
          <p:cNvPicPr preferRelativeResize="0"/>
          <p:nvPr/>
        </p:nvPicPr>
        <p:blipFill>
          <a:blip r:embed="rId9">
            <a:alphaModFix/>
          </a:blip>
          <a:stretch>
            <a:fillRect/>
          </a:stretch>
        </p:blipFill>
        <p:spPr>
          <a:xfrm>
            <a:off x="139025" y="1497005"/>
            <a:ext cx="4810125" cy="4848765"/>
          </a:xfrm>
          <a:prstGeom prst="rect">
            <a:avLst/>
          </a:prstGeom>
          <a:noFill/>
          <a:ln>
            <a:noFill/>
          </a:ln>
        </p:spPr>
      </p:pic>
      <p:pic>
        <p:nvPicPr>
          <p:cNvPr id="174" name="Google Shape;174;p5"/>
          <p:cNvPicPr preferRelativeResize="0"/>
          <p:nvPr/>
        </p:nvPicPr>
        <p:blipFill>
          <a:blip r:embed="rId10">
            <a:alphaModFix/>
          </a:blip>
          <a:stretch>
            <a:fillRect/>
          </a:stretch>
        </p:blipFill>
        <p:spPr>
          <a:xfrm>
            <a:off x="4949150" y="2223205"/>
            <a:ext cx="4810125" cy="3680577"/>
          </a:xfrm>
          <a:prstGeom prst="rect">
            <a:avLst/>
          </a:prstGeom>
          <a:noFill/>
          <a:ln>
            <a:noFill/>
          </a:ln>
        </p:spPr>
      </p:pic>
      <p:pic>
        <p:nvPicPr>
          <p:cNvPr id="175" name="Google Shape;175;p5"/>
          <p:cNvPicPr preferRelativeResize="0"/>
          <p:nvPr/>
        </p:nvPicPr>
        <p:blipFill>
          <a:blip r:embed="rId11">
            <a:alphaModFix/>
          </a:blip>
          <a:stretch>
            <a:fillRect/>
          </a:stretch>
        </p:blipFill>
        <p:spPr>
          <a:xfrm>
            <a:off x="139025" y="775375"/>
            <a:ext cx="11978774" cy="55317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par>
                                <p:cTn id="8" presetID="10" presetClass="entr" presetSubtype="0" fill="hold"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1000"/>
                                        <p:tgtEl>
                                          <p:spTgt spid="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par>
                                <p:cTn id="16" presetID="10" presetClass="entr" presetSubtype="0" fill="hold" nodeType="withEffect">
                                  <p:stCondLst>
                                    <p:cond delay="0"/>
                                  </p:stCondLst>
                                  <p:childTnLst>
                                    <p:set>
                                      <p:cBhvr>
                                        <p:cTn id="17" dur="1" fill="hold">
                                          <p:stCondLst>
                                            <p:cond delay="0"/>
                                          </p:stCondLst>
                                        </p:cTn>
                                        <p:tgtEl>
                                          <p:spTgt spid="171"/>
                                        </p:tgtEl>
                                        <p:attrNameLst>
                                          <p:attrName>style.visibility</p:attrName>
                                        </p:attrNameLst>
                                      </p:cBhvr>
                                      <p:to>
                                        <p:strVal val="visible"/>
                                      </p:to>
                                    </p:set>
                                    <p:animEffect transition="in" filter="fade">
                                      <p:cBhvr>
                                        <p:cTn id="18" dur="1000"/>
                                        <p:tgtEl>
                                          <p:spTgt spid="171"/>
                                        </p:tgtEl>
                                      </p:cBhvr>
                                    </p:animEffect>
                                  </p:childTnLst>
                                </p:cTn>
                              </p:par>
                              <p:par>
                                <p:cTn id="19" presetID="10" presetClass="entr" presetSubtype="0" fill="hold" nodeType="withEffect">
                                  <p:stCondLst>
                                    <p:cond delay="0"/>
                                  </p:stCondLst>
                                  <p:childTnLst>
                                    <p:set>
                                      <p:cBhvr>
                                        <p:cTn id="20" dur="1" fill="hold">
                                          <p:stCondLst>
                                            <p:cond delay="0"/>
                                          </p:stCondLst>
                                        </p:cTn>
                                        <p:tgtEl>
                                          <p:spTgt spid="172"/>
                                        </p:tgtEl>
                                        <p:attrNameLst>
                                          <p:attrName>style.visibility</p:attrName>
                                        </p:attrNameLst>
                                      </p:cBhvr>
                                      <p:to>
                                        <p:strVal val="visible"/>
                                      </p:to>
                                    </p:set>
                                    <p:animEffect transition="in" filter="fade">
                                      <p:cBhvr>
                                        <p:cTn id="21" dur="1000"/>
                                        <p:tgtEl>
                                          <p:spTgt spid="17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3"/>
                                        </p:tgtEl>
                                        <p:attrNameLst>
                                          <p:attrName>style.visibility</p:attrName>
                                        </p:attrNameLst>
                                      </p:cBhvr>
                                      <p:to>
                                        <p:strVal val="visible"/>
                                      </p:to>
                                    </p:set>
                                    <p:animEffect transition="in" filter="fade">
                                      <p:cBhvr>
                                        <p:cTn id="26" dur="1000"/>
                                        <p:tgtEl>
                                          <p:spTgt spid="173"/>
                                        </p:tgtEl>
                                      </p:cBhvr>
                                    </p:animEffect>
                                  </p:childTnLst>
                                </p:cTn>
                              </p:par>
                              <p:par>
                                <p:cTn id="27" presetID="10" presetClass="entr" presetSubtype="0" fill="hold" nodeType="with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10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fade">
                                      <p:cBhvr>
                                        <p:cTn id="34" dur="10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8ec7cf6a99_0_34"/>
          <p:cNvSpPr/>
          <p:nvPr/>
        </p:nvSpPr>
        <p:spPr>
          <a:xfrm>
            <a:off x="0" y="6500178"/>
            <a:ext cx="12192000" cy="360000"/>
          </a:xfrm>
          <a:prstGeom prst="rect">
            <a:avLst/>
          </a:prstGeom>
          <a:solidFill>
            <a:srgbClr val="FFDC00"/>
          </a:solidFill>
          <a:ln w="9525" cap="flat" cmpd="sng">
            <a:solidFill>
              <a:srgbClr val="1622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82" name="Google Shape;182;g8ec7cf6a99_0_34" descr="C:\Bruno\campus\unina\Stationery\Dipartimenti\DIETI\Logo_DIETI_Porte.png"/>
          <p:cNvPicPr preferRelativeResize="0"/>
          <p:nvPr/>
        </p:nvPicPr>
        <p:blipFill rotWithShape="1">
          <a:blip r:embed="rId3">
            <a:alphaModFix/>
          </a:blip>
          <a:srcRect/>
          <a:stretch/>
        </p:blipFill>
        <p:spPr>
          <a:xfrm>
            <a:off x="11129354" y="6519890"/>
            <a:ext cx="988444" cy="320576"/>
          </a:xfrm>
          <a:prstGeom prst="rect">
            <a:avLst/>
          </a:prstGeom>
          <a:noFill/>
          <a:ln>
            <a:noFill/>
          </a:ln>
        </p:spPr>
      </p:pic>
      <p:sp>
        <p:nvSpPr>
          <p:cNvPr id="183" name="Google Shape;183;g8ec7cf6a99_0_34"/>
          <p:cNvSpPr/>
          <p:nvPr/>
        </p:nvSpPr>
        <p:spPr>
          <a:xfrm>
            <a:off x="0" y="6533115"/>
            <a:ext cx="80097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400" dirty="0">
                <a:solidFill>
                  <a:srgbClr val="162230"/>
                </a:solidFill>
                <a:latin typeface="Century Gothic"/>
                <a:ea typeface="Century Gothic"/>
                <a:cs typeface="Century Gothic"/>
                <a:sym typeface="Century Gothic"/>
              </a:rPr>
              <a:t>ROBOT DI SERVIZIO IN AMBIENTE OSPEDALIERO, ANALISI E CONFRONTO </a:t>
            </a:r>
            <a:fld id="{00000000-1234-1234-1234-123412341234}" type="slidenum">
              <a:rPr lang="it-IT" sz="1400" smtClean="0">
                <a:solidFill>
                  <a:srgbClr val="162230"/>
                </a:solidFill>
                <a:latin typeface="Century Gothic"/>
                <a:ea typeface="Century Gothic"/>
                <a:cs typeface="Century Gothic"/>
                <a:sym typeface="Century Gothic"/>
              </a:rPr>
              <a:t>8</a:t>
            </a:fld>
            <a:r>
              <a:rPr lang="it-IT" sz="1400" dirty="0">
                <a:solidFill>
                  <a:srgbClr val="162230"/>
                </a:solidFill>
                <a:latin typeface="Century Gothic"/>
                <a:ea typeface="Century Gothic"/>
                <a:cs typeface="Century Gothic"/>
                <a:sym typeface="Century Gothic"/>
              </a:rPr>
              <a:t>/24</a:t>
            </a:r>
            <a:endParaRPr dirty="0"/>
          </a:p>
        </p:txBody>
      </p:sp>
      <p:sp>
        <p:nvSpPr>
          <p:cNvPr id="184" name="Google Shape;184;g8ec7cf6a99_0_34"/>
          <p:cNvSpPr/>
          <p:nvPr/>
        </p:nvSpPr>
        <p:spPr>
          <a:xfrm>
            <a:off x="1635616" y="122442"/>
            <a:ext cx="89214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3200">
                <a:solidFill>
                  <a:srgbClr val="971720"/>
                </a:solidFill>
                <a:latin typeface="Century Gothic"/>
                <a:ea typeface="Century Gothic"/>
                <a:cs typeface="Century Gothic"/>
                <a:sym typeface="Century Gothic"/>
              </a:rPr>
              <a:t>BACKGROUND</a:t>
            </a:r>
            <a:endParaRPr/>
          </a:p>
        </p:txBody>
      </p:sp>
      <p:sp>
        <p:nvSpPr>
          <p:cNvPr id="185" name="Google Shape;185;g8ec7cf6a99_0_34"/>
          <p:cNvSpPr/>
          <p:nvPr/>
        </p:nvSpPr>
        <p:spPr>
          <a:xfrm>
            <a:off x="101938" y="707160"/>
            <a:ext cx="16143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t-IT" sz="5400" b="0" cap="none">
                <a:solidFill>
                  <a:srgbClr val="A61C00"/>
                </a:solidFill>
                <a:latin typeface="Calibri"/>
                <a:ea typeface="Calibri"/>
                <a:cs typeface="Calibri"/>
                <a:sym typeface="Calibri"/>
              </a:rPr>
              <a:t>RRT*</a:t>
            </a:r>
            <a:endParaRPr>
              <a:solidFill>
                <a:srgbClr val="A61C00"/>
              </a:solidFill>
            </a:endParaRPr>
          </a:p>
        </p:txBody>
      </p:sp>
      <p:sp>
        <p:nvSpPr>
          <p:cNvPr id="186" name="Google Shape;186;g8ec7cf6a99_0_34"/>
          <p:cNvSpPr txBox="1"/>
          <p:nvPr/>
        </p:nvSpPr>
        <p:spPr>
          <a:xfrm>
            <a:off x="320850" y="1590850"/>
            <a:ext cx="93600" cy="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87" name="Google Shape;187;g8ec7cf6a99_0_34"/>
          <p:cNvSpPr txBox="1"/>
          <p:nvPr/>
        </p:nvSpPr>
        <p:spPr>
          <a:xfrm>
            <a:off x="1858200" y="1008500"/>
            <a:ext cx="5708400" cy="3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900" b="1">
                <a:latin typeface="Calibri"/>
                <a:ea typeface="Calibri"/>
                <a:cs typeface="Calibri"/>
                <a:sym typeface="Calibri"/>
              </a:rPr>
              <a:t>Ottimizzazione di RRT</a:t>
            </a:r>
            <a:endParaRPr sz="1900" b="1">
              <a:latin typeface="Calibri"/>
              <a:ea typeface="Calibri"/>
              <a:cs typeface="Calibri"/>
              <a:sym typeface="Calibri"/>
            </a:endParaRPr>
          </a:p>
        </p:txBody>
      </p:sp>
      <p:pic>
        <p:nvPicPr>
          <p:cNvPr id="188" name="Google Shape;188;g8ec7cf6a99_0_34"/>
          <p:cNvPicPr preferRelativeResize="0"/>
          <p:nvPr/>
        </p:nvPicPr>
        <p:blipFill rotWithShape="1">
          <a:blip r:embed="rId4">
            <a:alphaModFix/>
          </a:blip>
          <a:srcRect l="28361" t="4361" b="-9"/>
          <a:stretch/>
        </p:blipFill>
        <p:spPr>
          <a:xfrm>
            <a:off x="227250" y="1483900"/>
            <a:ext cx="4242674" cy="4411575"/>
          </a:xfrm>
          <a:prstGeom prst="rect">
            <a:avLst/>
          </a:prstGeom>
          <a:noFill/>
          <a:ln>
            <a:noFill/>
          </a:ln>
        </p:spPr>
      </p:pic>
      <p:sp>
        <p:nvSpPr>
          <p:cNvPr id="189" name="Google Shape;189;g8ec7cf6a99_0_34"/>
          <p:cNvSpPr txBox="1"/>
          <p:nvPr/>
        </p:nvSpPr>
        <p:spPr>
          <a:xfrm>
            <a:off x="4771975" y="1265438"/>
            <a:ext cx="6840900" cy="4709400"/>
          </a:xfrm>
          <a:prstGeom prst="rect">
            <a:avLst/>
          </a:prstGeom>
          <a:noFill/>
          <a:ln>
            <a:noFill/>
          </a:ln>
        </p:spPr>
        <p:txBody>
          <a:bodyPr spcFirstLastPara="1" wrap="square" lIns="91425" tIns="91425" rIns="91425" bIns="91425" anchor="t" anchorCtr="0">
            <a:noAutofit/>
          </a:bodyPr>
          <a:lstStyle/>
          <a:p>
            <a:pPr marL="457200" lvl="0" indent="-349250" algn="just" rtl="0">
              <a:spcBef>
                <a:spcPts val="0"/>
              </a:spcBef>
              <a:spcAft>
                <a:spcPts val="0"/>
              </a:spcAft>
              <a:buSzPts val="1900"/>
              <a:buFont typeface="Calibri"/>
              <a:buChar char="●"/>
            </a:pPr>
            <a:r>
              <a:rPr lang="it-IT" sz="1900">
                <a:latin typeface="Calibri"/>
                <a:ea typeface="Calibri"/>
                <a:cs typeface="Calibri"/>
                <a:sym typeface="Calibri"/>
              </a:rPr>
              <a:t>RRT*, diversamente da RRT, registra la distanza che ogni vertice ha percorso rispetto al vertice genitore. Questo è indicato da una funzione di </a:t>
            </a:r>
            <a:r>
              <a:rPr lang="it-IT" sz="1900" i="1">
                <a:latin typeface="Calibri"/>
                <a:ea typeface="Calibri"/>
                <a:cs typeface="Calibri"/>
                <a:sym typeface="Calibri"/>
              </a:rPr>
              <a:t>cost( ) </a:t>
            </a:r>
            <a:r>
              <a:rPr lang="it-IT" sz="1900">
                <a:latin typeface="Calibri"/>
                <a:ea typeface="Calibri"/>
                <a:cs typeface="Calibri"/>
                <a:sym typeface="Calibri"/>
              </a:rPr>
              <a:t>del vertice. Dopo che il nodo più vicino viene trovato, viene esaminata una regione fissa in un intorno di raggio fisso del nuovo nodo. Se si trova un nodo con un </a:t>
            </a:r>
            <a:r>
              <a:rPr lang="it-IT" sz="1900" i="1">
                <a:latin typeface="Calibri"/>
                <a:ea typeface="Calibri"/>
                <a:cs typeface="Calibri"/>
                <a:sym typeface="Calibri"/>
              </a:rPr>
              <a:t>cost()</a:t>
            </a:r>
            <a:r>
              <a:rPr lang="it-IT" sz="1900">
                <a:latin typeface="Calibri"/>
                <a:ea typeface="Calibri"/>
                <a:cs typeface="Calibri"/>
                <a:sym typeface="Calibri"/>
              </a:rPr>
              <a:t> più basso rispetto al nodo originale, il nuovo nodo più “economico” sostituisce quello originale.</a:t>
            </a:r>
            <a:endParaRPr sz="1900">
              <a:latin typeface="Calibri"/>
              <a:ea typeface="Calibri"/>
              <a:cs typeface="Calibri"/>
              <a:sym typeface="Calibri"/>
            </a:endParaRPr>
          </a:p>
          <a:p>
            <a:pPr marL="457200" lvl="0" indent="-349250" algn="just" rtl="0">
              <a:spcBef>
                <a:spcPts val="0"/>
              </a:spcBef>
              <a:spcAft>
                <a:spcPts val="0"/>
              </a:spcAft>
              <a:buSzPts val="1900"/>
              <a:buFont typeface="Calibri"/>
              <a:buChar char="●"/>
            </a:pPr>
            <a:r>
              <a:rPr lang="it-IT" sz="1900">
                <a:latin typeface="Calibri"/>
                <a:ea typeface="Calibri"/>
                <a:cs typeface="Calibri"/>
                <a:sym typeface="Calibri"/>
              </a:rPr>
              <a:t>RRT* effettua un’operazione di ricablaggio dell’albero prima di aggiungere il nuovo nodo. Dopo che un vertice è stato collegato al vicino più economico, i vicini vengono nuovamente esaminati. I vicini vengono controllati se il ricablaggio del nuovo vertice aggiunto farà diminuire il costo del path. Se il costo diminuisce, il vicino viene ricablato come nuovo vertice.</a:t>
            </a:r>
            <a:endParaRPr sz="1900">
              <a:latin typeface="Calibri"/>
              <a:ea typeface="Calibri"/>
              <a:cs typeface="Calibri"/>
              <a:sym typeface="Calibri"/>
            </a:endParaRPr>
          </a:p>
        </p:txBody>
      </p:sp>
      <p:pic>
        <p:nvPicPr>
          <p:cNvPr id="190" name="Google Shape;190;g8ec7cf6a99_0_34"/>
          <p:cNvPicPr preferRelativeResize="0"/>
          <p:nvPr/>
        </p:nvPicPr>
        <p:blipFill>
          <a:blip r:embed="rId5">
            <a:alphaModFix/>
          </a:blip>
          <a:stretch>
            <a:fillRect/>
          </a:stretch>
        </p:blipFill>
        <p:spPr>
          <a:xfrm>
            <a:off x="4917025" y="707150"/>
            <a:ext cx="6772175" cy="5682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6"/>
          <p:cNvSpPr/>
          <p:nvPr/>
        </p:nvSpPr>
        <p:spPr>
          <a:xfrm>
            <a:off x="0" y="6500178"/>
            <a:ext cx="12191999" cy="360000"/>
          </a:xfrm>
          <a:prstGeom prst="rect">
            <a:avLst/>
          </a:prstGeom>
          <a:solidFill>
            <a:srgbClr val="FFDC00"/>
          </a:solidFill>
          <a:ln w="9525" cap="flat" cmpd="sng">
            <a:solidFill>
              <a:srgbClr val="1622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97" name="Google Shape;197;p6" descr="C:\Bruno\campus\unina\Stationery\Dipartimenti\DIETI\Logo_DIETI_Porte.png"/>
          <p:cNvPicPr preferRelativeResize="0"/>
          <p:nvPr/>
        </p:nvPicPr>
        <p:blipFill rotWithShape="1">
          <a:blip r:embed="rId3">
            <a:alphaModFix/>
          </a:blip>
          <a:srcRect/>
          <a:stretch/>
        </p:blipFill>
        <p:spPr>
          <a:xfrm>
            <a:off x="11129354" y="6519890"/>
            <a:ext cx="988444" cy="320576"/>
          </a:xfrm>
          <a:prstGeom prst="rect">
            <a:avLst/>
          </a:prstGeom>
          <a:noFill/>
          <a:ln>
            <a:noFill/>
          </a:ln>
        </p:spPr>
      </p:pic>
      <p:sp>
        <p:nvSpPr>
          <p:cNvPr id="198" name="Google Shape;198;p6"/>
          <p:cNvSpPr/>
          <p:nvPr/>
        </p:nvSpPr>
        <p:spPr>
          <a:xfrm>
            <a:off x="0" y="6533115"/>
            <a:ext cx="800964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400" dirty="0">
                <a:solidFill>
                  <a:srgbClr val="162230"/>
                </a:solidFill>
                <a:latin typeface="Century Gothic"/>
                <a:ea typeface="Century Gothic"/>
                <a:cs typeface="Century Gothic"/>
                <a:sym typeface="Century Gothic"/>
              </a:rPr>
              <a:t>ROBOT DI SERVIZIO IN AMBIENTE OSPEDALIERO, ANALISI E CONFRONTO </a:t>
            </a:r>
            <a:fld id="{00000000-1234-1234-1234-123412341234}" type="slidenum">
              <a:rPr lang="it-IT" sz="1400" smtClean="0">
                <a:solidFill>
                  <a:srgbClr val="162230"/>
                </a:solidFill>
                <a:latin typeface="Century Gothic"/>
                <a:ea typeface="Century Gothic"/>
                <a:cs typeface="Century Gothic"/>
                <a:sym typeface="Century Gothic"/>
              </a:rPr>
              <a:t>9</a:t>
            </a:fld>
            <a:r>
              <a:rPr lang="it-IT" sz="1400" dirty="0">
                <a:solidFill>
                  <a:srgbClr val="162230"/>
                </a:solidFill>
                <a:latin typeface="Century Gothic"/>
                <a:ea typeface="Century Gothic"/>
                <a:cs typeface="Century Gothic"/>
                <a:sym typeface="Century Gothic"/>
              </a:rPr>
              <a:t>/24</a:t>
            </a:r>
            <a:endParaRPr dirty="0"/>
          </a:p>
        </p:txBody>
      </p:sp>
      <p:sp>
        <p:nvSpPr>
          <p:cNvPr id="199" name="Google Shape;199;p6"/>
          <p:cNvSpPr/>
          <p:nvPr/>
        </p:nvSpPr>
        <p:spPr>
          <a:xfrm>
            <a:off x="1635616" y="122442"/>
            <a:ext cx="89215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a:solidFill>
                  <a:srgbClr val="971720"/>
                </a:solidFill>
                <a:latin typeface="Century Gothic"/>
                <a:ea typeface="Century Gothic"/>
                <a:cs typeface="Century Gothic"/>
                <a:sym typeface="Century Gothic"/>
              </a:rPr>
              <a:t>BACKGROUND</a:t>
            </a:r>
            <a:endParaRPr/>
          </a:p>
        </p:txBody>
      </p:sp>
      <p:sp>
        <p:nvSpPr>
          <p:cNvPr id="200" name="Google Shape;200;p6"/>
          <p:cNvSpPr/>
          <p:nvPr/>
        </p:nvSpPr>
        <p:spPr>
          <a:xfrm>
            <a:off x="212620" y="788285"/>
            <a:ext cx="16335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5400">
                <a:solidFill>
                  <a:srgbClr val="A61C00"/>
                </a:solidFill>
                <a:latin typeface="Calibri"/>
                <a:ea typeface="Calibri"/>
                <a:cs typeface="Calibri"/>
                <a:sym typeface="Calibri"/>
              </a:rPr>
              <a:t>p</a:t>
            </a:r>
            <a:r>
              <a:rPr lang="it-IT" sz="5400" b="0" cap="none">
                <a:solidFill>
                  <a:srgbClr val="A61C00"/>
                </a:solidFill>
                <a:latin typeface="Calibri"/>
                <a:ea typeface="Calibri"/>
                <a:cs typeface="Calibri"/>
                <a:sym typeface="Calibri"/>
              </a:rPr>
              <a:t>RRT</a:t>
            </a:r>
            <a:endParaRPr sz="5400" b="0" cap="none">
              <a:solidFill>
                <a:srgbClr val="A61C00"/>
              </a:solidFill>
              <a:latin typeface="Calibri"/>
              <a:ea typeface="Calibri"/>
              <a:cs typeface="Calibri"/>
              <a:sym typeface="Calibri"/>
            </a:endParaRPr>
          </a:p>
        </p:txBody>
      </p:sp>
      <p:sp>
        <p:nvSpPr>
          <p:cNvPr id="201" name="Google Shape;201;p6"/>
          <p:cNvSpPr txBox="1"/>
          <p:nvPr/>
        </p:nvSpPr>
        <p:spPr>
          <a:xfrm>
            <a:off x="1911700" y="1036075"/>
            <a:ext cx="45453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900" b="1">
                <a:latin typeface="Calibri"/>
                <a:ea typeface="Calibri"/>
                <a:cs typeface="Calibri"/>
                <a:sym typeface="Calibri"/>
              </a:rPr>
              <a:t>(parallel RRT)</a:t>
            </a:r>
            <a:endParaRPr sz="1900" b="1">
              <a:latin typeface="Calibri"/>
              <a:ea typeface="Calibri"/>
              <a:cs typeface="Calibri"/>
              <a:sym typeface="Calibri"/>
            </a:endParaRPr>
          </a:p>
        </p:txBody>
      </p:sp>
      <p:pic>
        <p:nvPicPr>
          <p:cNvPr id="202" name="Google Shape;202;p6"/>
          <p:cNvPicPr preferRelativeResize="0"/>
          <p:nvPr/>
        </p:nvPicPr>
        <p:blipFill>
          <a:blip r:embed="rId4">
            <a:alphaModFix/>
          </a:blip>
          <a:stretch>
            <a:fillRect/>
          </a:stretch>
        </p:blipFill>
        <p:spPr>
          <a:xfrm>
            <a:off x="2023975" y="4136710"/>
            <a:ext cx="8334375" cy="2276475"/>
          </a:xfrm>
          <a:prstGeom prst="rect">
            <a:avLst/>
          </a:prstGeom>
          <a:noFill/>
          <a:ln>
            <a:noFill/>
          </a:ln>
        </p:spPr>
      </p:pic>
      <p:sp>
        <p:nvSpPr>
          <p:cNvPr id="203" name="Google Shape;203;p6"/>
          <p:cNvSpPr txBox="1"/>
          <p:nvPr/>
        </p:nvSpPr>
        <p:spPr>
          <a:xfrm>
            <a:off x="3596100" y="1036075"/>
            <a:ext cx="62811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IT" sz="1900" u="sng">
                <a:solidFill>
                  <a:schemeClr val="hlink"/>
                </a:solidFill>
                <a:hlinkClick r:id="rId5"/>
              </a:rPr>
              <a:t>https://robotics.cs.unc.edu/PRRTS/index.html</a:t>
            </a:r>
            <a:endParaRPr sz="2200">
              <a:latin typeface="Calibri"/>
              <a:ea typeface="Calibri"/>
              <a:cs typeface="Calibri"/>
              <a:sym typeface="Calibri"/>
            </a:endParaRPr>
          </a:p>
        </p:txBody>
      </p:sp>
      <p:sp>
        <p:nvSpPr>
          <p:cNvPr id="204" name="Google Shape;204;p6"/>
          <p:cNvSpPr txBox="1"/>
          <p:nvPr/>
        </p:nvSpPr>
        <p:spPr>
          <a:xfrm>
            <a:off x="561475" y="1925050"/>
            <a:ext cx="10948800" cy="1737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IT" sz="1900">
                <a:latin typeface="Calibri"/>
                <a:ea typeface="Calibri"/>
                <a:cs typeface="Calibri"/>
                <a:sym typeface="Calibri"/>
              </a:rPr>
              <a:t>Sfrutta il concetto di Parallel Computing Enviroment.</a:t>
            </a:r>
            <a:endParaRPr sz="1900">
              <a:latin typeface="Calibri"/>
              <a:ea typeface="Calibri"/>
              <a:cs typeface="Calibri"/>
              <a:sym typeface="Calibri"/>
            </a:endParaRPr>
          </a:p>
          <a:p>
            <a:pPr marL="0" lvl="0" indent="0" algn="just" rtl="0">
              <a:spcBef>
                <a:spcPts val="0"/>
              </a:spcBef>
              <a:spcAft>
                <a:spcPts val="0"/>
              </a:spcAft>
              <a:buNone/>
            </a:pPr>
            <a:endParaRPr sz="1900">
              <a:latin typeface="Calibri"/>
              <a:ea typeface="Calibri"/>
              <a:cs typeface="Calibri"/>
              <a:sym typeface="Calibri"/>
            </a:endParaRPr>
          </a:p>
          <a:p>
            <a:pPr marL="0" lvl="0" indent="0" algn="just" rtl="0">
              <a:spcBef>
                <a:spcPts val="0"/>
              </a:spcBef>
              <a:spcAft>
                <a:spcPts val="0"/>
              </a:spcAft>
              <a:buNone/>
            </a:pPr>
            <a:r>
              <a:rPr lang="it-IT" sz="1900">
                <a:latin typeface="Calibri"/>
                <a:ea typeface="Calibri"/>
                <a:cs typeface="Calibri"/>
                <a:sym typeface="Calibri"/>
              </a:rPr>
              <a:t>Sostanzialmente uguale ad RRT, l’unica differenza sta nel fatto che l’algoritmo gestisce la ricerca attraverso thread, che operano in specifiche partizioni di C. Potremmo definirla una versione Multicore di RRT. </a:t>
            </a:r>
            <a:endParaRPr sz="19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8757888BB2A6A46997FB196D5E16083" ma:contentTypeVersion="7" ma:contentTypeDescription="Creare un nuovo documento." ma:contentTypeScope="" ma:versionID="5e1d459be0496b4c0e2bbe9a5d69d2d0">
  <xsd:schema xmlns:xsd="http://www.w3.org/2001/XMLSchema" xmlns:xs="http://www.w3.org/2001/XMLSchema" xmlns:p="http://schemas.microsoft.com/office/2006/metadata/properties" xmlns:ns2="688e0334-509f-4cf3-bd6f-982abc982226" targetNamespace="http://schemas.microsoft.com/office/2006/metadata/properties" ma:root="true" ma:fieldsID="bd0193e2c750b4d30d75caa58cfbc347" ns2:_="">
    <xsd:import namespace="688e0334-509f-4cf3-bd6f-982abc9822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8e0334-509f-4cf3-bd6f-982abc9822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CCB8DB-78D3-4E0E-BA57-C4B4C92DBE97}">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d07dd874-5dca-44fc-9f6d-a0f8aee49670"/>
    <ds:schemaRef ds:uri="http://www.w3.org/XML/1998/namespace"/>
  </ds:schemaRefs>
</ds:datastoreItem>
</file>

<file path=customXml/itemProps2.xml><?xml version="1.0" encoding="utf-8"?>
<ds:datastoreItem xmlns:ds="http://schemas.openxmlformats.org/officeDocument/2006/customXml" ds:itemID="{A9ECF21D-2E48-4F62-AFCE-5A464A67C52E}">
  <ds:schemaRefs>
    <ds:schemaRef ds:uri="http://schemas.microsoft.com/sharepoint/v3/contenttype/forms"/>
  </ds:schemaRefs>
</ds:datastoreItem>
</file>

<file path=customXml/itemProps3.xml><?xml version="1.0" encoding="utf-8"?>
<ds:datastoreItem xmlns:ds="http://schemas.openxmlformats.org/officeDocument/2006/customXml" ds:itemID="{07D355A6-C3E1-48EA-BACF-2C6BE5E52F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8e0334-509f-4cf3-bd6f-982abc9822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2768</TotalTime>
  <Words>1635</Words>
  <Application>Microsoft Office PowerPoint</Application>
  <PresentationFormat>Widescreen</PresentationFormat>
  <Paragraphs>232</Paragraphs>
  <Slides>24</Slides>
  <Notes>23</Notes>
  <HiddenSlides>0</HiddenSlides>
  <MMClips>4</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24</vt:i4>
      </vt:variant>
    </vt:vector>
  </HeadingPairs>
  <TitlesOfParts>
    <vt:vector size="30" baseType="lpstr">
      <vt:lpstr>Arial</vt:lpstr>
      <vt:lpstr>Calibri</vt:lpstr>
      <vt:lpstr>Century Gothic</vt:lpstr>
      <vt:lpstr>Wingdings</vt:lpstr>
      <vt:lpstr>Wingdings-Regular</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Università degli Studi Federico II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di studi in Ingegneria dell'Automazione</dc:title>
  <dc:subject>Presentazione</dc:subject>
  <dc:creator>Bruno Siciliano</dc:creator>
  <cp:lastModifiedBy>Andrea Cavaliere</cp:lastModifiedBy>
  <cp:revision>231</cp:revision>
  <dcterms:created xsi:type="dcterms:W3CDTF">2013-09-05T14:27:33Z</dcterms:created>
  <dcterms:modified xsi:type="dcterms:W3CDTF">2020-07-29T15:12:39Z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0x01010068757888BB2A6A46997FB196D5E16083</vt:lpwstr>
  </property>
</Properties>
</file>